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57" r:id="rId7"/>
    <p:sldId id="270" r:id="rId8"/>
    <p:sldId id="264" r:id="rId9"/>
    <p:sldId id="266" r:id="rId10"/>
    <p:sldId id="295" r:id="rId11"/>
    <p:sldId id="272" r:id="rId12"/>
    <p:sldId id="267" r:id="rId13"/>
    <p:sldId id="273" r:id="rId14"/>
    <p:sldId id="274" r:id="rId15"/>
    <p:sldId id="275" r:id="rId16"/>
    <p:sldId id="277" r:id="rId17"/>
    <p:sldId id="278" r:id="rId18"/>
    <p:sldId id="279" r:id="rId19"/>
    <p:sldId id="368" r:id="rId20"/>
    <p:sldId id="364" r:id="rId21"/>
    <p:sldId id="268" r:id="rId22"/>
    <p:sldId id="365" r:id="rId23"/>
    <p:sldId id="315" r:id="rId24"/>
    <p:sldId id="281" r:id="rId25"/>
    <p:sldId id="316" r:id="rId26"/>
    <p:sldId id="317" r:id="rId27"/>
    <p:sldId id="366" r:id="rId28"/>
    <p:sldId id="36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33" r:id="rId40"/>
    <p:sldId id="332" r:id="rId41"/>
    <p:sldId id="330" r:id="rId42"/>
    <p:sldId id="338" r:id="rId43"/>
    <p:sldId id="334" r:id="rId44"/>
    <p:sldId id="335" r:id="rId45"/>
    <p:sldId id="339" r:id="rId46"/>
    <p:sldId id="336" r:id="rId47"/>
    <p:sldId id="342" r:id="rId48"/>
    <p:sldId id="337" r:id="rId49"/>
    <p:sldId id="340" r:id="rId50"/>
    <p:sldId id="344" r:id="rId51"/>
    <p:sldId id="341" r:id="rId52"/>
    <p:sldId id="343" r:id="rId53"/>
    <p:sldId id="345" r:id="rId54"/>
    <p:sldId id="346" r:id="rId55"/>
    <p:sldId id="347" r:id="rId56"/>
    <p:sldId id="348" r:id="rId57"/>
    <p:sldId id="349" r:id="rId58"/>
    <p:sldId id="350" r:id="rId59"/>
    <p:sldId id="351" r:id="rId60"/>
    <p:sldId id="353" r:id="rId61"/>
    <p:sldId id="312" r:id="rId62"/>
    <p:sldId id="314" r:id="rId63"/>
    <p:sldId id="282" r:id="rId64"/>
    <p:sldId id="303" r:id="rId65"/>
    <p:sldId id="283" r:id="rId66"/>
    <p:sldId id="299" r:id="rId67"/>
    <p:sldId id="296" r:id="rId68"/>
    <p:sldId id="297" r:id="rId69"/>
    <p:sldId id="300" r:id="rId70"/>
    <p:sldId id="301" r:id="rId71"/>
    <p:sldId id="304" r:id="rId72"/>
    <p:sldId id="305" r:id="rId73"/>
    <p:sldId id="306" r:id="rId74"/>
    <p:sldId id="307" r:id="rId75"/>
    <p:sldId id="308" r:id="rId76"/>
    <p:sldId id="354" r:id="rId77"/>
    <p:sldId id="355" r:id="rId78"/>
    <p:sldId id="356" r:id="rId79"/>
    <p:sldId id="357" r:id="rId80"/>
    <p:sldId id="358" r:id="rId81"/>
    <p:sldId id="359" r:id="rId82"/>
    <p:sldId id="360" r:id="rId83"/>
    <p:sldId id="361" r:id="rId84"/>
    <p:sldId id="363" r:id="rId85"/>
    <p:sldId id="280" r:id="rId86"/>
    <p:sldId id="287" r:id="rId87"/>
    <p:sldId id="286" r:id="rId88"/>
    <p:sldId id="289" r:id="rId89"/>
    <p:sldId id="290" r:id="rId90"/>
    <p:sldId id="291" r:id="rId91"/>
    <p:sldId id="292" r:id="rId92"/>
    <p:sldId id="293" r:id="rId93"/>
    <p:sldId id="294" r:id="rId94"/>
    <p:sldId id="269" r:id="rId95"/>
  </p:sldIdLst>
  <p:sldSz cx="18288000" cy="10287000"/>
  <p:notesSz cx="10287000" cy="18288000"/>
  <p:embeddedFontLst>
    <p:embeddedFont>
      <p:font typeface="Calibri" pitchFamily="34" charset="0"/>
      <p:regular r:id="rId96"/>
      <p:bold r:id="rId97"/>
      <p:italic r:id="rId98"/>
      <p:boldItalic r:id="rId99"/>
    </p:embeddedFont>
    <p:embeddedFont>
      <p:font typeface="배달의민족 도현" pitchFamily="50" charset="-127"/>
      <p:regular r:id="rId100"/>
    </p:embeddedFont>
    <p:embeddedFont>
      <p:font typeface="배달의민족 주아" pitchFamily="18" charset="-127"/>
      <p:regular r:id="rId101"/>
    </p:embeddedFont>
    <p:embeddedFont>
      <p:font typeface="배달의민족 한나체 Pro" pitchFamily="50" charset="-127"/>
      <p:regular r:id="rId10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758" autoAdjust="0"/>
    <p:restoredTop sz="94676" autoAdjust="0"/>
  </p:normalViewPr>
  <p:slideViewPr>
    <p:cSldViewPr>
      <p:cViewPr varScale="1">
        <p:scale>
          <a:sx n="55" d="100"/>
          <a:sy n="55" d="100"/>
        </p:scale>
        <p:origin x="-108" y="-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oods2/DoubleDragonCent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00000" y="6200849"/>
            <a:ext cx="16130952" cy="29963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kern="0" spc="2400" dirty="0" smtClean="0">
                <a:solidFill>
                  <a:srgbClr val="000000"/>
                </a:solidFill>
                <a:latin typeface="G마켓 산스 Medium" pitchFamily="34" charset="0"/>
              </a:rPr>
              <a:t>The Learn Programming Academy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66800" y="2095500"/>
            <a:ext cx="16666667" cy="524906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2300" b="1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Double </a:t>
            </a:r>
          </a:p>
          <a:p>
            <a:pPr algn="ctr"/>
            <a:r>
              <a:rPr lang="en-US" sz="12300" b="1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Dragon Center</a:t>
            </a:r>
            <a:endParaRPr lang="en-US" sz="12300" dirty="0"/>
          </a:p>
        </p:txBody>
      </p:sp>
      <p:sp>
        <p:nvSpPr>
          <p:cNvPr id="12" name="TextBox 11"/>
          <p:cNvSpPr txBox="1"/>
          <p:nvPr/>
        </p:nvSpPr>
        <p:spPr>
          <a:xfrm>
            <a:off x="15163800" y="8107859"/>
            <a:ext cx="205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배달의민족 도현" pitchFamily="50" charset="-127"/>
                <a:ea typeface="배달의민족 도현" pitchFamily="50" charset="-127"/>
              </a:rPr>
              <a:t>DB 1</a:t>
            </a:r>
            <a:r>
              <a:rPr lang="ko-KR" altLang="en-US" sz="4400" dirty="0" smtClean="0"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44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91600" y="9039880"/>
            <a:ext cx="876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윤대웅 ｜전혜원 ｜이예지｜강경원｜유민정｜최재성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5800" y="9086790"/>
            <a:ext cx="67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배달의민족 도현" pitchFamily="50" charset="-127"/>
                <a:ea typeface="배달의민족 도현" pitchFamily="50" charset="-127"/>
                <a:hlinkClick r:id="rId3"/>
              </a:rPr>
              <a:t>http://github.com/moods2/DoubleDragonCenter</a:t>
            </a:r>
            <a:endParaRPr lang="ko-KR" altLang="en-US" sz="2000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 smtClean="0"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테이블구조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75" y="1647825"/>
            <a:ext cx="17240250" cy="799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 smtClean="0"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테이블구조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" y="1543050"/>
            <a:ext cx="17202150" cy="794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 smtClean="0"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테이블구조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1200" y="1230902"/>
            <a:ext cx="16265600" cy="786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TextBox 45"/>
          <p:cNvSpPr txBox="1"/>
          <p:nvPr/>
        </p:nvSpPr>
        <p:spPr>
          <a:xfrm>
            <a:off x="7353300" y="9218593"/>
            <a:ext cx="3581400" cy="9541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테이블 생성 과정 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디비 </a:t>
            </a:r>
            <a:r>
              <a:rPr lang="en-US" altLang="ko-KR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1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3200" dirty="0">
              <a:solidFill>
                <a:schemeClr val="accent2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 smtClean="0"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테이블구조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4888" y="1257301"/>
            <a:ext cx="16278225" cy="786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7353300" y="9218593"/>
            <a:ext cx="3581400" cy="9541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테이블 생성 과정 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디비 </a:t>
            </a:r>
            <a:r>
              <a:rPr lang="en-US" altLang="ko-KR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1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3200" dirty="0">
              <a:solidFill>
                <a:schemeClr val="accent2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 smtClean="0"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테이블구조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53300" y="9218593"/>
            <a:ext cx="3581400" cy="9541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테이블 생성 과정 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디비 </a:t>
            </a:r>
            <a:r>
              <a:rPr lang="en-US" altLang="ko-KR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1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3200" dirty="0">
              <a:solidFill>
                <a:schemeClr val="accent2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4467" y="1239900"/>
            <a:ext cx="16359067" cy="786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 smtClean="0"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테이블구조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3663" y="1257300"/>
            <a:ext cx="16303737" cy="786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353300" y="9218593"/>
            <a:ext cx="3581400" cy="9541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테이블 생성 과정 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디비 </a:t>
            </a:r>
            <a:r>
              <a:rPr lang="en-US" altLang="ko-KR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1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3200" dirty="0">
              <a:solidFill>
                <a:schemeClr val="accent2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 smtClean="0"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테이블구조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6412" y="1257300"/>
            <a:ext cx="16255176" cy="786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353300" y="9218593"/>
            <a:ext cx="3581400" cy="9541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테이블 생성 과정 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디비 </a:t>
            </a:r>
            <a:r>
              <a:rPr lang="en-US" altLang="ko-KR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1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3200" dirty="0">
              <a:solidFill>
                <a:schemeClr val="accent2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 smtClean="0"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테이블구조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53300" y="9218593"/>
            <a:ext cx="3581400" cy="9541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테이블 생성 과정 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디비 </a:t>
            </a:r>
            <a:r>
              <a:rPr lang="en-US" altLang="ko-KR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1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3200" dirty="0">
              <a:solidFill>
                <a:schemeClr val="accent2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3256" y="1239900"/>
            <a:ext cx="16321489" cy="786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/>
          <p:nvPr/>
        </p:nvGrpSpPr>
        <p:grpSpPr>
          <a:xfrm>
            <a:off x="1600200" y="1028700"/>
            <a:ext cx="15535714" cy="7203191"/>
            <a:chOff x="1600200" y="1028700"/>
            <a:chExt cx="15535714" cy="7203191"/>
          </a:xfrm>
        </p:grpSpPr>
        <p:sp>
          <p:nvSpPr>
            <p:cNvPr id="10" name="Object 3"/>
            <p:cNvSpPr txBox="1"/>
            <p:nvPr/>
          </p:nvSpPr>
          <p:spPr>
            <a:xfrm>
              <a:off x="1600200" y="1028700"/>
              <a:ext cx="15535714" cy="720319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41900" b="1" kern="0" spc="1300" dirty="0" smtClean="0">
                  <a:solidFill>
                    <a:srgbClr val="000000"/>
                  </a:solidFill>
                  <a:latin typeface="Futura Bk BT" pitchFamily="34" charset="0"/>
                  <a:cs typeface="Futura Bk BT" pitchFamily="34" charset="0"/>
                </a:rPr>
                <a:t>04</a:t>
              </a:r>
              <a:endParaRPr lang="en-US" dirty="0"/>
            </a:p>
          </p:txBody>
        </p:sp>
        <p:grpSp>
          <p:nvGrpSpPr>
            <p:cNvPr id="3" name="그룹 8"/>
            <p:cNvGrpSpPr/>
            <p:nvPr/>
          </p:nvGrpSpPr>
          <p:grpSpPr>
            <a:xfrm>
              <a:off x="4335915" y="3075254"/>
              <a:ext cx="9836310" cy="3668068"/>
              <a:chOff x="4335915" y="3075254"/>
              <a:chExt cx="9836310" cy="3668068"/>
            </a:xfrm>
          </p:grpSpPr>
          <p:sp>
            <p:nvSpPr>
              <p:cNvPr id="12" name="Object 2"/>
              <p:cNvSpPr txBox="1"/>
              <p:nvPr/>
            </p:nvSpPr>
            <p:spPr>
              <a:xfrm>
                <a:off x="4335915" y="5869691"/>
                <a:ext cx="9836310" cy="8736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13800" dirty="0" smtClean="0">
                    <a:latin typeface="배달의민족 한나체 Pro" pitchFamily="50" charset="-127"/>
                    <a:ea typeface="배달의민족 한나체 Pro" pitchFamily="50" charset="-127"/>
                  </a:rPr>
                  <a:t>기능구현</a:t>
                </a:r>
                <a:endParaRPr lang="en-US" sz="13800" dirty="0">
                  <a:latin typeface="배달의민족 한나체 Pro" pitchFamily="50" charset="-127"/>
                  <a:ea typeface="배달의민족 한나체 Pro" pitchFamily="50" charset="-127"/>
                </a:endParaRPr>
              </a:p>
            </p:txBody>
          </p:sp>
          <p:grpSp>
            <p:nvGrpSpPr>
              <p:cNvPr id="4" name="그룹 1002"/>
              <p:cNvGrpSpPr/>
              <p:nvPr/>
            </p:nvGrpSpPr>
            <p:grpSpPr>
              <a:xfrm>
                <a:off x="6355766" y="3192354"/>
                <a:ext cx="2908796" cy="611465"/>
                <a:chOff x="6441280" y="4066363"/>
                <a:chExt cx="2908796" cy="611465"/>
              </a:xfrm>
            </p:grpSpPr>
            <p:pic>
              <p:nvPicPr>
                <p:cNvPr id="15" name="Object 5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441280" y="4066363"/>
                  <a:ext cx="2908796" cy="611465"/>
                </a:xfrm>
                <a:prstGeom prst="rect">
                  <a:avLst/>
                </a:prstGeom>
              </p:spPr>
            </p:pic>
          </p:grpSp>
          <p:sp>
            <p:nvSpPr>
              <p:cNvPr id="14" name="Object 8"/>
              <p:cNvSpPr txBox="1"/>
              <p:nvPr/>
            </p:nvSpPr>
            <p:spPr>
              <a:xfrm>
                <a:off x="5449499" y="3075254"/>
                <a:ext cx="4380301" cy="880902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5300" kern="0" spc="1000" dirty="0" smtClean="0">
                    <a:solidFill>
                      <a:srgbClr val="000000"/>
                    </a:solidFill>
                    <a:latin typeface="Futura Bk BT" pitchFamily="34" charset="0"/>
                    <a:cs typeface="Futura Bk BT" pitchFamily="34" charset="0"/>
                  </a:rPr>
                  <a:t>CHAPTER</a:t>
                </a:r>
                <a:endParaRPr lang="en-US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371600" y="190500"/>
            <a:ext cx="14859000" cy="9906000"/>
            <a:chOff x="1371600" y="190500"/>
            <a:chExt cx="14859000" cy="9906000"/>
          </a:xfrm>
        </p:grpSpPr>
        <p:pic>
          <p:nvPicPr>
            <p:cNvPr id="9" name="Picture 2" descr="sedu-center-thumbnail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71600" y="190500"/>
              <a:ext cx="14859000" cy="9906000"/>
            </a:xfrm>
            <a:prstGeom prst="rect">
              <a:avLst/>
            </a:prstGeom>
            <a:noFill/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b="-2484"/>
            <a:stretch>
              <a:fillRect/>
            </a:stretch>
          </p:blipFill>
          <p:spPr bwMode="auto">
            <a:xfrm rot="21288181">
              <a:off x="4677929" y="1253980"/>
              <a:ext cx="6867483" cy="464579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0" y="0"/>
            <a:ext cx="5029200" cy="10287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9042900" y="952500"/>
            <a:ext cx="1625100" cy="1143587"/>
            <a:chOff x="5700018" y="4511958"/>
            <a:chExt cx="1625100" cy="114358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928618" y="4511958"/>
              <a:ext cx="1143587" cy="1143587"/>
              <a:chOff x="5928618" y="4511958"/>
              <a:chExt cx="1143587" cy="114358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5928618" y="4511958"/>
                <a:ext cx="1143587" cy="1143587"/>
                <a:chOff x="5928618" y="4511958"/>
                <a:chExt cx="1143587" cy="1143587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5928618" y="4511958"/>
                  <a:ext cx="1143587" cy="1143587"/>
                </a:xfrm>
                <a:prstGeom prst="rect">
                  <a:avLst/>
                </a:prstGeom>
              </p:spPr>
            </p:pic>
          </p:grpSp>
        </p:grpSp>
        <p:sp>
          <p:nvSpPr>
            <p:cNvPr id="43" name="Object 43"/>
            <p:cNvSpPr txBox="1"/>
            <p:nvPr/>
          </p:nvSpPr>
          <p:spPr>
            <a:xfrm>
              <a:off x="5700018" y="4740558"/>
              <a:ext cx="1625100" cy="52635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dirty="0" smtClean="0">
                  <a:solidFill>
                    <a:srgbClr val="FFFFFF"/>
                  </a:solidFill>
                  <a:latin typeface="배달의민족 주아" pitchFamily="18" charset="-127"/>
                  <a:ea typeface="배달의민족 주아" pitchFamily="18" charset="-127"/>
                </a:rPr>
                <a:t>1</a:t>
              </a:r>
              <a:endParaRPr lang="en-US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-381000" y="4303712"/>
            <a:ext cx="5895149" cy="1527176"/>
            <a:chOff x="-381000" y="4303712"/>
            <a:chExt cx="5895149" cy="1527176"/>
          </a:xfrm>
        </p:grpSpPr>
        <p:sp>
          <p:nvSpPr>
            <p:cNvPr id="18" name="Object 18"/>
            <p:cNvSpPr txBox="1"/>
            <p:nvPr/>
          </p:nvSpPr>
          <p:spPr>
            <a:xfrm>
              <a:off x="-381000" y="4600085"/>
              <a:ext cx="5895149" cy="10868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6000" dirty="0" smtClean="0"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rPr>
                <a:t>Contents</a:t>
              </a:r>
              <a:endParaRPr lang="en-US" sz="60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0" y="4303712"/>
              <a:ext cx="5029200" cy="158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0" y="5829300"/>
              <a:ext cx="5029200" cy="158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/>
          <p:cNvGrpSpPr/>
          <p:nvPr/>
        </p:nvGrpSpPr>
        <p:grpSpPr>
          <a:xfrm>
            <a:off x="9042900" y="2465261"/>
            <a:ext cx="1625100" cy="1143587"/>
            <a:chOff x="5700018" y="4511958"/>
            <a:chExt cx="1625100" cy="1143587"/>
          </a:xfrm>
        </p:grpSpPr>
        <p:grpSp>
          <p:nvGrpSpPr>
            <p:cNvPr id="67" name="그룹 1009"/>
            <p:cNvGrpSpPr/>
            <p:nvPr/>
          </p:nvGrpSpPr>
          <p:grpSpPr>
            <a:xfrm>
              <a:off x="5928618" y="4511958"/>
              <a:ext cx="1143587" cy="1143587"/>
              <a:chOff x="5928618" y="4511958"/>
              <a:chExt cx="1143587" cy="1143587"/>
            </a:xfrm>
          </p:grpSpPr>
          <p:grpSp>
            <p:nvGrpSpPr>
              <p:cNvPr id="70" name="그룹 1010"/>
              <p:cNvGrpSpPr/>
              <p:nvPr/>
            </p:nvGrpSpPr>
            <p:grpSpPr>
              <a:xfrm>
                <a:off x="5928618" y="4511958"/>
                <a:ext cx="1143587" cy="1143587"/>
                <a:chOff x="5928618" y="4511958"/>
                <a:chExt cx="1143587" cy="1143587"/>
              </a:xfrm>
            </p:grpSpPr>
            <p:pic>
              <p:nvPicPr>
                <p:cNvPr id="71" name="Object 3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5928618" y="4511958"/>
                  <a:ext cx="1143587" cy="1143587"/>
                </a:xfrm>
                <a:prstGeom prst="rect">
                  <a:avLst/>
                </a:prstGeom>
              </p:spPr>
            </p:pic>
          </p:grpSp>
        </p:grpSp>
        <p:sp>
          <p:nvSpPr>
            <p:cNvPr id="68" name="Object 43"/>
            <p:cNvSpPr txBox="1"/>
            <p:nvPr/>
          </p:nvSpPr>
          <p:spPr>
            <a:xfrm>
              <a:off x="5700018" y="4740558"/>
              <a:ext cx="1625100" cy="52635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dirty="0" smtClean="0">
                  <a:solidFill>
                    <a:srgbClr val="FFFFFF"/>
                  </a:solidFill>
                  <a:latin typeface="배달의민족 주아" pitchFamily="18" charset="-127"/>
                  <a:ea typeface="배달의민족 주아" pitchFamily="18" charset="-127"/>
                </a:rPr>
                <a:t>2</a:t>
              </a:r>
              <a:endParaRPr lang="en-US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9042900" y="3978022"/>
            <a:ext cx="1625100" cy="1143587"/>
            <a:chOff x="5700018" y="4511958"/>
            <a:chExt cx="1625100" cy="1143587"/>
          </a:xfrm>
        </p:grpSpPr>
        <p:grpSp>
          <p:nvGrpSpPr>
            <p:cNvPr id="73" name="그룹 1009"/>
            <p:cNvGrpSpPr/>
            <p:nvPr/>
          </p:nvGrpSpPr>
          <p:grpSpPr>
            <a:xfrm>
              <a:off x="5928618" y="4511958"/>
              <a:ext cx="1143587" cy="1143587"/>
              <a:chOff x="5928618" y="4511958"/>
              <a:chExt cx="1143587" cy="1143587"/>
            </a:xfrm>
          </p:grpSpPr>
          <p:grpSp>
            <p:nvGrpSpPr>
              <p:cNvPr id="75" name="그룹 1010"/>
              <p:cNvGrpSpPr/>
              <p:nvPr/>
            </p:nvGrpSpPr>
            <p:grpSpPr>
              <a:xfrm>
                <a:off x="5928618" y="4511958"/>
                <a:ext cx="1143587" cy="1143587"/>
                <a:chOff x="5928618" y="4511958"/>
                <a:chExt cx="1143587" cy="1143587"/>
              </a:xfrm>
            </p:grpSpPr>
            <p:pic>
              <p:nvPicPr>
                <p:cNvPr id="76" name="Object 3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5928618" y="4511958"/>
                  <a:ext cx="1143587" cy="1143587"/>
                </a:xfrm>
                <a:prstGeom prst="rect">
                  <a:avLst/>
                </a:prstGeom>
              </p:spPr>
            </p:pic>
          </p:grpSp>
        </p:grpSp>
        <p:sp>
          <p:nvSpPr>
            <p:cNvPr id="74" name="Object 43"/>
            <p:cNvSpPr txBox="1"/>
            <p:nvPr/>
          </p:nvSpPr>
          <p:spPr>
            <a:xfrm>
              <a:off x="5700018" y="4740558"/>
              <a:ext cx="1625100" cy="52635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dirty="0" smtClean="0">
                  <a:solidFill>
                    <a:srgbClr val="FFFFFF"/>
                  </a:solidFill>
                  <a:latin typeface="배달의민족 주아" pitchFamily="18" charset="-127"/>
                  <a:ea typeface="배달의민족 주아" pitchFamily="18" charset="-127"/>
                </a:rPr>
                <a:t>3</a:t>
              </a:r>
              <a:endParaRPr lang="en-US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9042900" y="5490783"/>
            <a:ext cx="1625100" cy="1143587"/>
            <a:chOff x="5700018" y="4511958"/>
            <a:chExt cx="1625100" cy="1143587"/>
          </a:xfrm>
        </p:grpSpPr>
        <p:grpSp>
          <p:nvGrpSpPr>
            <p:cNvPr id="78" name="그룹 1009"/>
            <p:cNvGrpSpPr/>
            <p:nvPr/>
          </p:nvGrpSpPr>
          <p:grpSpPr>
            <a:xfrm>
              <a:off x="5928618" y="4511958"/>
              <a:ext cx="1143587" cy="1143587"/>
              <a:chOff x="5928618" y="4511958"/>
              <a:chExt cx="1143587" cy="1143587"/>
            </a:xfrm>
          </p:grpSpPr>
          <p:grpSp>
            <p:nvGrpSpPr>
              <p:cNvPr id="80" name="그룹 1010"/>
              <p:cNvGrpSpPr/>
              <p:nvPr/>
            </p:nvGrpSpPr>
            <p:grpSpPr>
              <a:xfrm>
                <a:off x="5928618" y="4511958"/>
                <a:ext cx="1143587" cy="1143587"/>
                <a:chOff x="5928618" y="4511958"/>
                <a:chExt cx="1143587" cy="1143587"/>
              </a:xfrm>
            </p:grpSpPr>
            <p:pic>
              <p:nvPicPr>
                <p:cNvPr id="81" name="Object 3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5928618" y="4511958"/>
                  <a:ext cx="1143587" cy="1143587"/>
                </a:xfrm>
                <a:prstGeom prst="rect">
                  <a:avLst/>
                </a:prstGeom>
              </p:spPr>
            </p:pic>
          </p:grpSp>
        </p:grpSp>
        <p:sp>
          <p:nvSpPr>
            <p:cNvPr id="79" name="Object 43"/>
            <p:cNvSpPr txBox="1"/>
            <p:nvPr/>
          </p:nvSpPr>
          <p:spPr>
            <a:xfrm>
              <a:off x="5700018" y="4740558"/>
              <a:ext cx="1625100" cy="52635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dirty="0" smtClean="0">
                  <a:solidFill>
                    <a:srgbClr val="FFFFFF"/>
                  </a:solidFill>
                  <a:latin typeface="배달의민족 주아" pitchFamily="18" charset="-127"/>
                  <a:ea typeface="배달의민족 주아" pitchFamily="18" charset="-127"/>
                </a:rPr>
                <a:t>4</a:t>
              </a:r>
              <a:endParaRPr lang="en-US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9042900" y="7003544"/>
            <a:ext cx="1625100" cy="1143587"/>
            <a:chOff x="5700018" y="4511958"/>
            <a:chExt cx="1625100" cy="1143587"/>
          </a:xfrm>
        </p:grpSpPr>
        <p:grpSp>
          <p:nvGrpSpPr>
            <p:cNvPr id="83" name="그룹 1009"/>
            <p:cNvGrpSpPr/>
            <p:nvPr/>
          </p:nvGrpSpPr>
          <p:grpSpPr>
            <a:xfrm>
              <a:off x="5928618" y="4511958"/>
              <a:ext cx="1143587" cy="1143587"/>
              <a:chOff x="5928618" y="4511958"/>
              <a:chExt cx="1143587" cy="1143587"/>
            </a:xfrm>
          </p:grpSpPr>
          <p:grpSp>
            <p:nvGrpSpPr>
              <p:cNvPr id="85" name="그룹 1010"/>
              <p:cNvGrpSpPr/>
              <p:nvPr/>
            </p:nvGrpSpPr>
            <p:grpSpPr>
              <a:xfrm>
                <a:off x="5928618" y="4511958"/>
                <a:ext cx="1143587" cy="1143587"/>
                <a:chOff x="5928618" y="4511958"/>
                <a:chExt cx="1143587" cy="1143587"/>
              </a:xfrm>
            </p:grpSpPr>
            <p:pic>
              <p:nvPicPr>
                <p:cNvPr id="86" name="Object 3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5928618" y="4511958"/>
                  <a:ext cx="1143587" cy="1143587"/>
                </a:xfrm>
                <a:prstGeom prst="rect">
                  <a:avLst/>
                </a:prstGeom>
              </p:spPr>
            </p:pic>
          </p:grpSp>
        </p:grpSp>
        <p:sp>
          <p:nvSpPr>
            <p:cNvPr id="84" name="Object 43"/>
            <p:cNvSpPr txBox="1"/>
            <p:nvPr/>
          </p:nvSpPr>
          <p:spPr>
            <a:xfrm>
              <a:off x="5700018" y="4740558"/>
              <a:ext cx="1625100" cy="52635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dirty="0" smtClean="0">
                  <a:solidFill>
                    <a:srgbClr val="FFFFFF"/>
                  </a:solidFill>
                  <a:latin typeface="배달의민족 주아" pitchFamily="18" charset="-127"/>
                  <a:ea typeface="배달의민족 주아" pitchFamily="18" charset="-127"/>
                </a:rPr>
                <a:t>5</a:t>
              </a:r>
              <a:endParaRPr lang="en-US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10363475" y="979495"/>
            <a:ext cx="4038325" cy="111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개발환경</a:t>
            </a:r>
            <a:endParaRPr lang="ko-KR" altLang="en-US" sz="3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0363475" y="7030539"/>
            <a:ext cx="4038325" cy="111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업무일정</a:t>
            </a:r>
            <a:endParaRPr lang="ko-KR" altLang="en-US" sz="3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0363475" y="5517778"/>
            <a:ext cx="4038325" cy="111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sz="3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0363475" y="4005017"/>
            <a:ext cx="4038325" cy="111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테이블구조</a:t>
            </a:r>
            <a:endParaRPr lang="ko-KR" altLang="en-US" sz="3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0363475" y="2492256"/>
            <a:ext cx="4038325" cy="111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기획의도</a:t>
            </a:r>
            <a:endParaRPr lang="ko-KR" altLang="en-US" sz="3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9042900" y="8516300"/>
            <a:ext cx="1625100" cy="1143587"/>
            <a:chOff x="5700018" y="4511958"/>
            <a:chExt cx="1625100" cy="1143587"/>
          </a:xfrm>
        </p:grpSpPr>
        <p:grpSp>
          <p:nvGrpSpPr>
            <p:cNvPr id="101" name="그룹 1009"/>
            <p:cNvGrpSpPr/>
            <p:nvPr/>
          </p:nvGrpSpPr>
          <p:grpSpPr>
            <a:xfrm>
              <a:off x="5928618" y="4511958"/>
              <a:ext cx="1143587" cy="1143587"/>
              <a:chOff x="5928618" y="4511958"/>
              <a:chExt cx="1143587" cy="1143587"/>
            </a:xfrm>
          </p:grpSpPr>
          <p:grpSp>
            <p:nvGrpSpPr>
              <p:cNvPr id="103" name="그룹 1010"/>
              <p:cNvGrpSpPr/>
              <p:nvPr/>
            </p:nvGrpSpPr>
            <p:grpSpPr>
              <a:xfrm>
                <a:off x="5928618" y="4511958"/>
                <a:ext cx="1143587" cy="1143587"/>
                <a:chOff x="5928618" y="4511958"/>
                <a:chExt cx="1143587" cy="1143587"/>
              </a:xfrm>
            </p:grpSpPr>
            <p:pic>
              <p:nvPicPr>
                <p:cNvPr id="104" name="Object 3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5928618" y="4511958"/>
                  <a:ext cx="1143587" cy="1143587"/>
                </a:xfrm>
                <a:prstGeom prst="rect">
                  <a:avLst/>
                </a:prstGeom>
              </p:spPr>
            </p:pic>
          </p:grpSp>
        </p:grpSp>
        <p:sp>
          <p:nvSpPr>
            <p:cNvPr id="102" name="Object 43"/>
            <p:cNvSpPr txBox="1"/>
            <p:nvPr/>
          </p:nvSpPr>
          <p:spPr>
            <a:xfrm>
              <a:off x="5700018" y="4740558"/>
              <a:ext cx="1625100" cy="52635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dirty="0" smtClean="0">
                  <a:solidFill>
                    <a:srgbClr val="FFFFFF"/>
                  </a:solidFill>
                  <a:latin typeface="배달의민족 주아" pitchFamily="18" charset="-127"/>
                  <a:ea typeface="배달의민족 주아" pitchFamily="18" charset="-127"/>
                </a:rPr>
                <a:t>6</a:t>
              </a:r>
              <a:endParaRPr lang="en-US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sp>
        <p:nvSpPr>
          <p:cNvPr id="105" name="직사각형 104"/>
          <p:cNvSpPr/>
          <p:nvPr/>
        </p:nvSpPr>
        <p:spPr>
          <a:xfrm>
            <a:off x="10363475" y="8543300"/>
            <a:ext cx="4038325" cy="111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프로젝트 후기</a:t>
            </a:r>
            <a:endParaRPr lang="ko-KR" altLang="en-US" sz="3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로그인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 b="-2484"/>
          <a:stretch>
            <a:fillRect/>
          </a:stretch>
        </p:blipFill>
        <p:spPr bwMode="auto">
          <a:xfrm>
            <a:off x="4743450" y="1257300"/>
            <a:ext cx="8801100" cy="7467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로그인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73277" y="3848101"/>
            <a:ext cx="994144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로그인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81730" y="2552701"/>
            <a:ext cx="832454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교사계정관리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0044" y="2019300"/>
            <a:ext cx="8767914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교사계정관리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교사정보등록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1" y="1575589"/>
            <a:ext cx="7620000" cy="7135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교사계정관리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교사정보수정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3543300"/>
            <a:ext cx="7472492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77601" y="1826337"/>
            <a:ext cx="5781674" cy="663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교사계정관리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교사정보삭제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2093325"/>
            <a:ext cx="8229600" cy="610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교사계정관리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교사정보상세보기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1877" y="3390901"/>
            <a:ext cx="14244246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교사계정관리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교사정보상세보기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0075" y="1905000"/>
            <a:ext cx="946785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개설과정관리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1" y="1984642"/>
            <a:ext cx="10210800" cy="631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600200" y="1028700"/>
            <a:ext cx="15535714" cy="7203191"/>
            <a:chOff x="1600200" y="1028700"/>
            <a:chExt cx="15535714" cy="7203191"/>
          </a:xfrm>
        </p:grpSpPr>
        <p:sp>
          <p:nvSpPr>
            <p:cNvPr id="3" name="Object 3"/>
            <p:cNvSpPr txBox="1"/>
            <p:nvPr/>
          </p:nvSpPr>
          <p:spPr>
            <a:xfrm>
              <a:off x="1600200" y="1028700"/>
              <a:ext cx="15535714" cy="720319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41900" b="1" kern="0" spc="1300" dirty="0" smtClean="0">
                  <a:solidFill>
                    <a:srgbClr val="000000"/>
                  </a:solidFill>
                  <a:latin typeface="Futura Bk BT" pitchFamily="34" charset="0"/>
                  <a:cs typeface="Futura Bk BT" pitchFamily="34" charset="0"/>
                </a:rPr>
                <a:t>0</a:t>
              </a:r>
              <a:r>
                <a:rPr lang="en-US" sz="41900" b="1" dirty="0" smtClean="0">
                  <a:solidFill>
                    <a:srgbClr val="000000"/>
                  </a:solidFill>
                  <a:latin typeface="Futura Bk BT" pitchFamily="34" charset="0"/>
                  <a:cs typeface="Futura Bk BT" pitchFamily="34" charset="0"/>
                </a:rPr>
                <a:t>1</a:t>
              </a:r>
              <a:endParaRPr lang="en-US" dirty="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4335915" y="3075254"/>
              <a:ext cx="9836310" cy="3668068"/>
              <a:chOff x="4335915" y="3075254"/>
              <a:chExt cx="9836310" cy="3668068"/>
            </a:xfrm>
          </p:grpSpPr>
          <p:sp>
            <p:nvSpPr>
              <p:cNvPr id="2" name="Object 2"/>
              <p:cNvSpPr txBox="1"/>
              <p:nvPr/>
            </p:nvSpPr>
            <p:spPr>
              <a:xfrm>
                <a:off x="4335915" y="5869691"/>
                <a:ext cx="9836310" cy="8736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13800" dirty="0" smtClean="0">
                    <a:latin typeface="배달의민족 한나체 Pro" pitchFamily="50" charset="-127"/>
                    <a:ea typeface="배달의민족 한나체 Pro" pitchFamily="50" charset="-127"/>
                  </a:rPr>
                  <a:t>개발환경</a:t>
                </a:r>
                <a:endParaRPr lang="en-US" sz="13800" dirty="0">
                  <a:latin typeface="배달의민족 한나체 Pro" pitchFamily="50" charset="-127"/>
                  <a:ea typeface="배달의민족 한나체 Pro" pitchFamily="50" charset="-127"/>
                </a:endParaRPr>
              </a:p>
            </p:txBody>
          </p:sp>
          <p:grpSp>
            <p:nvGrpSpPr>
              <p:cNvPr id="1002" name="그룹 1002"/>
              <p:cNvGrpSpPr/>
              <p:nvPr/>
            </p:nvGrpSpPr>
            <p:grpSpPr>
              <a:xfrm>
                <a:off x="6355766" y="3192354"/>
                <a:ext cx="2908796" cy="611465"/>
                <a:chOff x="6441280" y="4066363"/>
                <a:chExt cx="2908796" cy="611465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441280" y="4066363"/>
                  <a:ext cx="2908796" cy="611465"/>
                </a:xfrm>
                <a:prstGeom prst="rect">
                  <a:avLst/>
                </a:prstGeom>
              </p:spPr>
            </p:pic>
          </p:grpSp>
          <p:sp>
            <p:nvSpPr>
              <p:cNvPr id="8" name="Object 8"/>
              <p:cNvSpPr txBox="1"/>
              <p:nvPr/>
            </p:nvSpPr>
            <p:spPr>
              <a:xfrm>
                <a:off x="5707619" y="3075254"/>
                <a:ext cx="4380301" cy="880902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5300" kern="0" spc="1000" dirty="0" smtClean="0">
                    <a:solidFill>
                      <a:srgbClr val="000000"/>
                    </a:solidFill>
                    <a:latin typeface="Futura Bk BT" pitchFamily="34" charset="0"/>
                    <a:cs typeface="Futura Bk BT" pitchFamily="34" charset="0"/>
                  </a:rPr>
                  <a:t>CHAPTER</a:t>
                </a:r>
                <a:endParaRPr lang="en-US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개설과정관리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과목검색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1" y="2202912"/>
            <a:ext cx="8229600" cy="5881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개설과정관리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 검색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 r="48216"/>
          <a:stretch>
            <a:fillRect/>
          </a:stretch>
        </p:blipFill>
        <p:spPr bwMode="auto">
          <a:xfrm>
            <a:off x="6705600" y="1672259"/>
            <a:ext cx="5033962" cy="699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개설과정관리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 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과정추가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4513" name="Picture 1"/>
          <p:cNvPicPr>
            <a:picLocks noChangeAspect="1" noChangeArrowheads="1"/>
          </p:cNvPicPr>
          <p:nvPr/>
        </p:nvPicPr>
        <p:blipFill>
          <a:blip r:embed="rId2"/>
          <a:srcRect r="48216" b="20876"/>
          <a:stretch>
            <a:fillRect/>
          </a:stretch>
        </p:blipFill>
        <p:spPr bwMode="auto">
          <a:xfrm>
            <a:off x="2438400" y="1258121"/>
            <a:ext cx="5033962" cy="7537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/>
          <a:srcRect t="79124" r="79431"/>
          <a:stretch>
            <a:fillRect/>
          </a:stretch>
        </p:blipFill>
        <p:spPr bwMode="auto">
          <a:xfrm>
            <a:off x="10972800" y="2933700"/>
            <a:ext cx="3890962" cy="386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개설과정관리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과정조회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2"/>
          <a:srcRect r="48216"/>
          <a:stretch>
            <a:fillRect/>
          </a:stretch>
        </p:blipFill>
        <p:spPr bwMode="auto">
          <a:xfrm>
            <a:off x="5486400" y="2283280"/>
            <a:ext cx="7319962" cy="572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개설과정관리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과정삭제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1910619"/>
            <a:ext cx="9296400" cy="6465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교육생관리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144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37096" y="3771901"/>
            <a:ext cx="9213808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 전체보기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4472" y="1714501"/>
            <a:ext cx="1249905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전체보기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교육생등록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1104" y="3162301"/>
            <a:ext cx="12285792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전체보기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교육생검색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7401" y="1333500"/>
            <a:ext cx="6553200" cy="7232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전체보기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교육생삭제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92538" y="3314700"/>
            <a:ext cx="9502924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개발환경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743475" y="2400300"/>
            <a:ext cx="12191725" cy="102176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2020-05-29 </a:t>
            </a:r>
            <a:r>
              <a:rPr lang="en-US" altLang="ko-KR" sz="3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~ 2020-06-17</a:t>
            </a:r>
            <a:endParaRPr lang="ko-KR" altLang="en-US" sz="3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00201" y="2388693"/>
            <a:ext cx="2895599" cy="1021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배달의민족 도현" pitchFamily="50" charset="-127"/>
                <a:ea typeface="배달의민족 도현" pitchFamily="50" charset="-127"/>
              </a:rPr>
              <a:t>개발기간</a:t>
            </a:r>
            <a:endParaRPr lang="ko-KR" altLang="en-US" sz="3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743475" y="4216232"/>
            <a:ext cx="12191725" cy="102176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Window 10</a:t>
            </a:r>
            <a:endParaRPr lang="ko-KR" altLang="en-US" sz="3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600201" y="4204625"/>
            <a:ext cx="2895599" cy="1021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배달의민족 도현" pitchFamily="50" charset="-127"/>
                <a:ea typeface="배달의민족 도현" pitchFamily="50" charset="-127"/>
              </a:rPr>
              <a:t>개발플랫폼</a:t>
            </a:r>
            <a:endParaRPr lang="ko-KR" altLang="en-US" sz="3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743475" y="6032164"/>
            <a:ext cx="12191725" cy="102176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Eclipse  / Oracle DB</a:t>
            </a:r>
            <a:endParaRPr lang="ko-KR" altLang="en-US" sz="3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600201" y="6020557"/>
            <a:ext cx="2895599" cy="1021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배달의민족 도현" pitchFamily="50" charset="-127"/>
                <a:ea typeface="배달의민족 도현" pitchFamily="50" charset="-127"/>
              </a:rPr>
              <a:t>개발도구</a:t>
            </a:r>
            <a:endParaRPr lang="ko-KR" altLang="en-US" sz="3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743475" y="7848096"/>
            <a:ext cx="12191725" cy="102176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JAVA(JDK. 1.8)</a:t>
            </a:r>
            <a:endParaRPr lang="ko-KR" altLang="en-US" sz="3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600201" y="7836488"/>
            <a:ext cx="2895599" cy="1021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배달의민족 도현" pitchFamily="50" charset="-127"/>
                <a:ea typeface="배달의민족 도현" pitchFamily="50" charset="-127"/>
              </a:rPr>
              <a:t>개발언어</a:t>
            </a:r>
            <a:endParaRPr lang="ko-KR" altLang="en-US" sz="3600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교육생면접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9407" y="2247900"/>
            <a:ext cx="13229186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기자재 관리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5997" y="3619501"/>
            <a:ext cx="11176008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기자재 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과정별 기자재 조회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3456" y="2400300"/>
            <a:ext cx="1358108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기자재 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과정별 기자재 조회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3686" y="2781301"/>
            <a:ext cx="1502063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기자재 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강의실 기자재 조회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36580" y="2857500"/>
            <a:ext cx="841484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기자재 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강의실 기자재 조회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2608860"/>
            <a:ext cx="8077200" cy="5069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시험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성적 관리 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85345" y="2019301"/>
            <a:ext cx="13117312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시험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성적 관리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627" y="3695700"/>
            <a:ext cx="10572748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성적 조회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과정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과목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성적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4374" y="1714501"/>
            <a:ext cx="95792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성적 조회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보충학습 대상 확인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23354" y="3695701"/>
            <a:ext cx="10241292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600200" y="1028700"/>
            <a:ext cx="15535714" cy="7203191"/>
            <a:chOff x="1600200" y="1028700"/>
            <a:chExt cx="15535714" cy="7203191"/>
          </a:xfrm>
        </p:grpSpPr>
        <p:sp>
          <p:nvSpPr>
            <p:cNvPr id="11" name="Object 3"/>
            <p:cNvSpPr txBox="1"/>
            <p:nvPr/>
          </p:nvSpPr>
          <p:spPr>
            <a:xfrm>
              <a:off x="1600200" y="1028700"/>
              <a:ext cx="15535714" cy="720319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41900" b="1" kern="0" spc="1300" dirty="0" smtClean="0">
                  <a:solidFill>
                    <a:srgbClr val="000000"/>
                  </a:solidFill>
                  <a:latin typeface="Futura Bk BT" pitchFamily="34" charset="0"/>
                  <a:cs typeface="Futura Bk BT" pitchFamily="34" charset="0"/>
                </a:rPr>
                <a:t>02</a:t>
              </a:r>
              <a:endParaRPr lang="en-US" dirty="0"/>
            </a:p>
          </p:txBody>
        </p:sp>
        <p:grpSp>
          <p:nvGrpSpPr>
            <p:cNvPr id="12" name="그룹 8"/>
            <p:cNvGrpSpPr/>
            <p:nvPr/>
          </p:nvGrpSpPr>
          <p:grpSpPr>
            <a:xfrm>
              <a:off x="4335915" y="3075254"/>
              <a:ext cx="9836310" cy="3668068"/>
              <a:chOff x="4335915" y="3075254"/>
              <a:chExt cx="9836310" cy="3668068"/>
            </a:xfrm>
          </p:grpSpPr>
          <p:sp>
            <p:nvSpPr>
              <p:cNvPr id="13" name="Object 2"/>
              <p:cNvSpPr txBox="1"/>
              <p:nvPr/>
            </p:nvSpPr>
            <p:spPr>
              <a:xfrm>
                <a:off x="4335915" y="5869691"/>
                <a:ext cx="9836310" cy="8736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13800" dirty="0" smtClean="0">
                    <a:latin typeface="배달의민족 한나체 Pro" pitchFamily="50" charset="-127"/>
                    <a:ea typeface="배달의민족 한나체 Pro" pitchFamily="50" charset="-127"/>
                  </a:rPr>
                  <a:t>기획의도</a:t>
                </a:r>
                <a:endParaRPr lang="en-US" sz="13800" dirty="0">
                  <a:latin typeface="배달의민족 한나체 Pro" pitchFamily="50" charset="-127"/>
                  <a:ea typeface="배달의민족 한나체 Pro" pitchFamily="50" charset="-127"/>
                </a:endParaRPr>
              </a:p>
            </p:txBody>
          </p:sp>
          <p:grpSp>
            <p:nvGrpSpPr>
              <p:cNvPr id="14" name="그룹 1002"/>
              <p:cNvGrpSpPr/>
              <p:nvPr/>
            </p:nvGrpSpPr>
            <p:grpSpPr>
              <a:xfrm>
                <a:off x="6355766" y="3192354"/>
                <a:ext cx="2908796" cy="611465"/>
                <a:chOff x="6441280" y="4066363"/>
                <a:chExt cx="2908796" cy="611465"/>
              </a:xfrm>
            </p:grpSpPr>
            <p:pic>
              <p:nvPicPr>
                <p:cNvPr id="16" name="Object 5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441280" y="4066363"/>
                  <a:ext cx="2908796" cy="611465"/>
                </a:xfrm>
                <a:prstGeom prst="rect">
                  <a:avLst/>
                </a:prstGeom>
              </p:spPr>
            </p:pic>
          </p:grpSp>
          <p:sp>
            <p:nvSpPr>
              <p:cNvPr id="15" name="Object 8"/>
              <p:cNvSpPr txBox="1"/>
              <p:nvPr/>
            </p:nvSpPr>
            <p:spPr>
              <a:xfrm>
                <a:off x="5449499" y="3075254"/>
                <a:ext cx="4380301" cy="880902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5300" kern="0" spc="1000" dirty="0" smtClean="0">
                    <a:solidFill>
                      <a:srgbClr val="000000"/>
                    </a:solidFill>
                    <a:latin typeface="Futura Bk BT" pitchFamily="34" charset="0"/>
                    <a:cs typeface="Futura Bk BT" pitchFamily="34" charset="0"/>
                  </a:rPr>
                  <a:t>CHAPTER</a:t>
                </a:r>
                <a:endParaRPr lang="en-US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출결관리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5155" y="2171700"/>
            <a:ext cx="15357692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출결관리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과정조회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86525" y="1885950"/>
            <a:ext cx="5314950" cy="651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과목평가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48216" y="1714501"/>
            <a:ext cx="1159156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과목평가 조회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10138" y="2338388"/>
            <a:ext cx="8467725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취업자 관리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4081" y="2476500"/>
            <a:ext cx="975984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취업자 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취업자 조회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6775" y="2085975"/>
            <a:ext cx="8934450" cy="611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취업자 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취업자 검색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68319" y="3619501"/>
            <a:ext cx="12151364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취업자 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과정번호로 검색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1857801"/>
            <a:ext cx="9601200" cy="657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지원활동 관리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4812" y="2095501"/>
            <a:ext cx="15638376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지원활동 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지원활동목록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1" y="2263015"/>
            <a:ext cx="13563600" cy="5760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9200" y="1257301"/>
            <a:ext cx="3429000" cy="1066799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5400" dirty="0" smtClean="0">
                <a:latin typeface="배달의민족 주아" pitchFamily="18" charset="-127"/>
                <a:ea typeface="배달의민족 주아" pitchFamily="18" charset="-127"/>
              </a:rPr>
              <a:t>관리자</a:t>
            </a:r>
            <a:r>
              <a:rPr lang="en-US" altLang="ko-KR" sz="54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5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275" y="2445340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교사 계정 관리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1000" y="2445340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01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24275" y="3297421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개설 과정 및 과목 관리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1000" y="3297421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02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24275" y="4149502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교육생 관리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1000" y="4149502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03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24275" y="5001583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/>
                </a:solidFill>
                <a:latin typeface="배달의민족 도현" pitchFamily="50" charset="-127"/>
                <a:ea typeface="배달의민족 도현" pitchFamily="50" charset="-127"/>
              </a:rPr>
              <a:t>기자재 관리</a:t>
            </a:r>
            <a:endParaRPr lang="ko-KR" altLang="en-US" sz="2800" dirty="0">
              <a:solidFill>
                <a:schemeClr val="bg2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1000" y="5001583"/>
            <a:ext cx="1124255" cy="68210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04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24275" y="5853664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시험 관리 및 성적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1000" y="585366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05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24275" y="6705745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출결 관리 및 출결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1000" y="6705745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06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24275" y="7557826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/>
                </a:solidFill>
                <a:latin typeface="배달의민족 도현" pitchFamily="50" charset="-127"/>
                <a:ea typeface="배달의민족 도현" pitchFamily="50" charset="-127"/>
              </a:rPr>
              <a:t>과목 평가 조회</a:t>
            </a:r>
            <a:endParaRPr lang="ko-KR" altLang="en-US" sz="2800" dirty="0">
              <a:solidFill>
                <a:schemeClr val="bg2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1000" y="7557826"/>
            <a:ext cx="1124255" cy="68210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07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INTRO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"/>
          <p:cNvSpPr txBox="1">
            <a:spLocks/>
          </p:cNvSpPr>
          <p:nvPr/>
        </p:nvSpPr>
        <p:spPr>
          <a:xfrm>
            <a:off x="7543800" y="1257301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[</a:t>
            </a:r>
            <a:r>
              <a:rPr kumimoji="0" lang="ko-KR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교육</a:t>
            </a:r>
            <a:r>
              <a:rPr lang="ko-KR" altLang="en-US" sz="5400" dirty="0" smtClean="0">
                <a:latin typeface="배달의민족 주아" pitchFamily="18" charset="-127"/>
                <a:ea typeface="배달의민족 주아" pitchFamily="18" charset="-127"/>
                <a:cs typeface="+mj-cs"/>
              </a:rPr>
              <a:t>생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]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772675" y="2467334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과정 및 과목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629400" y="246733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01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772675" y="3499249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출결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629400" y="3499249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02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72675" y="4531164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성적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29400" y="453116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03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72675" y="5563079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보충 학습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629400" y="5563079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04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772675" y="6594994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과목 평가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629400" y="659499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05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13792200" y="1257301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[</a:t>
            </a:r>
            <a:r>
              <a:rPr lang="ko-KR" altLang="en-US" sz="5400" dirty="0" smtClean="0">
                <a:latin typeface="배달의민족 주아" pitchFamily="18" charset="-127"/>
                <a:ea typeface="배달의민족 주아" pitchFamily="18" charset="-127"/>
                <a:cs typeface="+mj-cs"/>
              </a:rPr>
              <a:t>교사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]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4021075" y="2476500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강의스케쥴</a:t>
            </a:r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2877800" y="2476500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01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4021075" y="3535475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배점 입출력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2877800" y="354699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02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4021075" y="4604341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성적 입출력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2877800" y="461379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03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4021075" y="5676900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출결 관리 및 출결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2877800" y="568059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04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524275" y="8409907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/>
                </a:solidFill>
                <a:latin typeface="배달의민족 도현" pitchFamily="50" charset="-127"/>
                <a:ea typeface="배달의민족 도현" pitchFamily="50" charset="-127"/>
              </a:rPr>
              <a:t>취업자 관리 및 조회</a:t>
            </a:r>
            <a:endParaRPr lang="ko-KR" altLang="en-US" sz="2800" dirty="0">
              <a:solidFill>
                <a:schemeClr val="bg2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81000" y="8409907"/>
            <a:ext cx="1124255" cy="68210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08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524275" y="9261988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/>
                </a:solidFill>
                <a:latin typeface="배달의민족 도현" pitchFamily="50" charset="-127"/>
                <a:ea typeface="배달의민족 도현" pitchFamily="50" charset="-127"/>
              </a:rPr>
              <a:t>지원 활동 관리 및 조회</a:t>
            </a:r>
            <a:endParaRPr lang="ko-KR" altLang="en-US" sz="2800" dirty="0">
              <a:solidFill>
                <a:schemeClr val="bg2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81000" y="9261994"/>
            <a:ext cx="1124255" cy="68210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09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6" name="제목 1"/>
          <p:cNvSpPr txBox="1">
            <a:spLocks/>
          </p:cNvSpPr>
          <p:nvPr/>
        </p:nvSpPr>
        <p:spPr>
          <a:xfrm>
            <a:off x="2667000" y="11430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  <a:cs typeface="+mj-cs"/>
              </a:rPr>
              <a:t>[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  <a:cs typeface="+mj-cs"/>
              </a:rPr>
              <a:t>기존 요구사항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  <a:cs typeface="+mj-cs"/>
              </a:rPr>
              <a:t>]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지원활동 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지원활동 추가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30548" y="2933700"/>
            <a:ext cx="10626904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로그인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23530" y="3238501"/>
            <a:ext cx="1264094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로그인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2401" y="1835317"/>
            <a:ext cx="10363200" cy="661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과정 및 과목조회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9982" y="2324100"/>
            <a:ext cx="16108038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출결조회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9601" y="2886906"/>
            <a:ext cx="9448800" cy="4513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출결조회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근태관리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9090" y="3238500"/>
            <a:ext cx="956982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출결조회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근태관리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입실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1" y="2374481"/>
            <a:ext cx="11887200" cy="553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출결조회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근태관리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퇴실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60802" y="2705100"/>
            <a:ext cx="1056639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출결조회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전체 출결조회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1981139"/>
            <a:ext cx="7924800" cy="6324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출결조회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월별 출결조회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1" y="1792520"/>
            <a:ext cx="11277600" cy="670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9200" y="1257301"/>
            <a:ext cx="3429000" cy="1066799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5400" dirty="0" smtClean="0">
                <a:latin typeface="배달의민족 주아" pitchFamily="18" charset="-127"/>
                <a:ea typeface="배달의민족 주아" pitchFamily="18" charset="-127"/>
              </a:rPr>
              <a:t>관리자</a:t>
            </a:r>
            <a:r>
              <a:rPr lang="en-US" altLang="ko-KR" sz="54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5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275" y="2445340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교사 계정 관리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1000" y="2445340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01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24275" y="3297421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개설 과정 및 과목 관리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1000" y="3297421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02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24275" y="4149502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교육생 관리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1000" y="4149502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03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24275" y="5001583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rPr>
              <a:t>기자재 관리</a:t>
            </a:r>
            <a:endParaRPr lang="ko-KR" altLang="en-US" sz="2800" dirty="0">
              <a:solidFill>
                <a:srgbClr val="C00000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1000" y="5001583"/>
            <a:ext cx="1124255" cy="68210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04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24275" y="5853664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시험 관리 및 성적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1000" y="585366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05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24275" y="6705745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출결 관리 및 출결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1000" y="6705745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06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24275" y="7557826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rPr>
              <a:t>과목 평가 조회</a:t>
            </a:r>
            <a:endParaRPr lang="ko-KR" altLang="en-US" sz="2800" dirty="0">
              <a:solidFill>
                <a:srgbClr val="C00000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1000" y="7557826"/>
            <a:ext cx="1124255" cy="68210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07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INTRO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"/>
          <p:cNvSpPr txBox="1">
            <a:spLocks/>
          </p:cNvSpPr>
          <p:nvPr/>
        </p:nvSpPr>
        <p:spPr>
          <a:xfrm>
            <a:off x="7543800" y="1257301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[</a:t>
            </a:r>
            <a:r>
              <a:rPr kumimoji="0" lang="ko-KR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교육</a:t>
            </a:r>
            <a:r>
              <a:rPr lang="ko-KR" altLang="en-US" sz="5400" dirty="0" smtClean="0">
                <a:latin typeface="배달의민족 주아" pitchFamily="18" charset="-127"/>
                <a:ea typeface="배달의민족 주아" pitchFamily="18" charset="-127"/>
                <a:cs typeface="+mj-cs"/>
              </a:rPr>
              <a:t>생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]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772675" y="2467334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과정 및 과목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629400" y="246733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01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772675" y="3499249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출결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629400" y="3499249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02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72675" y="4531164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성적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29400" y="453116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03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72675" y="5563079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보충 학습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629400" y="5563079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04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772675" y="6594994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과목 평가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629400" y="659499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05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524275" y="8409907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rPr>
              <a:t>취업자 관리 및 조회</a:t>
            </a:r>
            <a:endParaRPr lang="ko-KR" altLang="en-US" sz="2800" dirty="0">
              <a:solidFill>
                <a:srgbClr val="C00000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81000" y="8409907"/>
            <a:ext cx="1124255" cy="68210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08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524275" y="9261988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rPr>
              <a:t>지원 활동 관리 및 조회</a:t>
            </a:r>
            <a:endParaRPr lang="ko-KR" altLang="en-US" sz="2800" dirty="0">
              <a:solidFill>
                <a:srgbClr val="C00000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81000" y="9261994"/>
            <a:ext cx="1124255" cy="68210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09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2667000" y="11430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  <a:cs typeface="+mj-cs"/>
              </a:rPr>
              <a:t>[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  <a:cs typeface="+mj-cs"/>
              </a:rPr>
              <a:t>추가 요구사항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  <a:cs typeface="+mj-cs"/>
              </a:rPr>
              <a:t>]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+mj-cs"/>
            </a:endParaRPr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13792200" y="1257301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[</a:t>
            </a:r>
            <a:r>
              <a:rPr lang="ko-KR" altLang="en-US" sz="5400" dirty="0" smtClean="0">
                <a:latin typeface="배달의민족 주아" pitchFamily="18" charset="-127"/>
                <a:ea typeface="배달의민족 주아" pitchFamily="18" charset="-127"/>
                <a:cs typeface="+mj-cs"/>
              </a:rPr>
              <a:t>교사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]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4021075" y="2476500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강의스케쥴</a:t>
            </a:r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877800" y="2476500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01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021075" y="3535475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배점 입출력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2877800" y="354699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02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4021075" y="4604341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성적 입출력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2877800" y="461379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03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4021075" y="5676900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출결 관리 및 출결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2877800" y="568059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04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출결조회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일별 출결조회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1905" y="3695701"/>
            <a:ext cx="1472419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성적조회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5233" y="3314700"/>
            <a:ext cx="16539534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보충학습조회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68961" y="3238501"/>
            <a:ext cx="1135007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과목평가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38695" y="2933701"/>
            <a:ext cx="1141061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과목평가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과목평가하기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1825" y="1919288"/>
            <a:ext cx="11944350" cy="644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과목평가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과목평가조회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5987" y="2476501"/>
            <a:ext cx="9756026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교사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로그인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8283" y="3467101"/>
            <a:ext cx="13471436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교사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로그인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4026" y="3619500"/>
            <a:ext cx="13339948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교사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강의 스케줄 조회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9267" y="2933701"/>
            <a:ext cx="15949466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교사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배점입출력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5863" y="2076450"/>
            <a:ext cx="15916275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-886114" y="7441489"/>
            <a:ext cx="6250000" cy="15041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dirty="0" smtClean="0">
                <a:latin typeface="배달의민족 주아" pitchFamily="18" charset="-127"/>
                <a:ea typeface="배달의민족 주아" pitchFamily="18" charset="-127"/>
              </a:rPr>
              <a:t>강의실 별 기자재와 과정에 따른 </a:t>
            </a:r>
            <a:endParaRPr lang="en-US" altLang="ko-KR" sz="21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2100" dirty="0" smtClean="0">
                <a:latin typeface="배달의민족 주아" pitchFamily="18" charset="-127"/>
                <a:ea typeface="배달의민족 주아" pitchFamily="18" charset="-127"/>
              </a:rPr>
              <a:t>과목에 필요한 기자재를 관리할 수 있다</a:t>
            </a:r>
            <a:endParaRPr lang="en-US" sz="21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91428" y="7441489"/>
            <a:ext cx="6250000" cy="15041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  <a:cs typeface="에스코어 드림 3" pitchFamily="34" charset="0"/>
              </a:rPr>
              <a:t>교육생 수료자들 중에 </a:t>
            </a:r>
            <a:endParaRPr lang="en-US" altLang="ko-KR" sz="2100" dirty="0" smtClean="0">
              <a:solidFill>
                <a:srgbClr val="000000"/>
              </a:solidFill>
              <a:latin typeface="배달의민족 주아" pitchFamily="18" charset="-127"/>
              <a:ea typeface="배달의민족 주아" pitchFamily="18" charset="-127"/>
              <a:cs typeface="에스코어 드림 3" pitchFamily="34" charset="0"/>
            </a:endParaRPr>
          </a:p>
          <a:p>
            <a:pPr algn="ctr"/>
            <a:r>
              <a:rPr lang="ko-KR" altLang="en-US" sz="21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  <a:cs typeface="에스코어 드림 3" pitchFamily="34" charset="0"/>
              </a:rPr>
              <a:t>취업자들의 정보를 관리할 수 있다</a:t>
            </a:r>
            <a:r>
              <a:rPr lang="en-US" altLang="ko-KR" sz="21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  <a:cs typeface="에스코어 드림 3" pitchFamily="34" charset="0"/>
              </a:rPr>
              <a:t>.</a:t>
            </a:r>
            <a:endParaRPr 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52657" y="7441489"/>
            <a:ext cx="6250000" cy="15041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  <a:cs typeface="에스코어 드림 3" pitchFamily="34" charset="0"/>
              </a:rPr>
              <a:t>과목별로 학생들이 평가하고</a:t>
            </a:r>
            <a:endParaRPr lang="en-US" altLang="ko-KR" sz="2100" dirty="0" smtClean="0">
              <a:solidFill>
                <a:srgbClr val="000000"/>
              </a:solidFill>
              <a:latin typeface="배달의민족 주아" pitchFamily="18" charset="-127"/>
              <a:ea typeface="배달의민족 주아" pitchFamily="18" charset="-127"/>
              <a:cs typeface="에스코어 드림 3" pitchFamily="34" charset="0"/>
            </a:endParaRPr>
          </a:p>
          <a:p>
            <a:pPr algn="ctr"/>
            <a:r>
              <a:rPr lang="ko-KR" altLang="en-US" sz="21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평가한 점수를 통해 과정별 평가를 할 수 있다</a:t>
            </a:r>
            <a:r>
              <a:rPr lang="en-US" altLang="ko-KR" sz="21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.</a:t>
            </a:r>
            <a:endParaRPr 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114476" y="6918552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기자재 관리</a:t>
            </a:r>
            <a:endParaRPr 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24295" y="6918552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과목평가</a:t>
            </a:r>
            <a:endParaRPr 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3066" y="6918552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취업자관리</a:t>
            </a:r>
            <a:endParaRPr 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86400" y="4495873"/>
            <a:ext cx="2900415" cy="98100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800" dirty="0" smtClean="0">
                <a:solidFill>
                  <a:srgbClr val="FFFFFF"/>
                </a:solidFill>
                <a:latin typeface="배달의민족 주아" pitchFamily="18" charset="-127"/>
                <a:ea typeface="배달의민족 주아" pitchFamily="18" charset="-127"/>
                <a:cs typeface="에스코어 드림 5" pitchFamily="34" charset="0"/>
              </a:rPr>
              <a:t>60%</a:t>
            </a:r>
            <a:endParaRPr 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058400" y="4495873"/>
            <a:ext cx="2900415" cy="98100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800" dirty="0" smtClean="0">
                <a:solidFill>
                  <a:srgbClr val="FFFFFF"/>
                </a:solidFill>
                <a:latin typeface="배달의민족 주아" pitchFamily="18" charset="-127"/>
                <a:ea typeface="배달의민족 주아" pitchFamily="18" charset="-127"/>
                <a:cs typeface="에스코어 드림 5" pitchFamily="34" charset="0"/>
              </a:rPr>
              <a:t>88%</a:t>
            </a:r>
            <a:endParaRPr 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기획의도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5"/>
          <p:cNvSpPr txBox="1"/>
          <p:nvPr/>
        </p:nvSpPr>
        <p:spPr>
          <a:xfrm>
            <a:off x="13030200" y="7441489"/>
            <a:ext cx="6250000" cy="15041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  <a:cs typeface="에스코어 드림 3" pitchFamily="34" charset="0"/>
              </a:rPr>
              <a:t>교육생 수료자 중에</a:t>
            </a:r>
            <a:endParaRPr lang="en-US" altLang="ko-KR" sz="2100" dirty="0" smtClean="0">
              <a:solidFill>
                <a:srgbClr val="000000"/>
              </a:solidFill>
              <a:latin typeface="배달의민족 주아" pitchFamily="18" charset="-127"/>
              <a:ea typeface="배달의민족 주아" pitchFamily="18" charset="-127"/>
              <a:cs typeface="에스코어 드림 3" pitchFamily="34" charset="0"/>
            </a:endParaRPr>
          </a:p>
          <a:p>
            <a:pPr algn="ctr"/>
            <a:r>
              <a:rPr lang="ko-KR" altLang="en-US" sz="21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  <a:cs typeface="에스코어 드림 3" pitchFamily="34" charset="0"/>
              </a:rPr>
              <a:t>미취업자들에 대한 지원활동을 할 수 있다</a:t>
            </a:r>
            <a:r>
              <a:rPr lang="en-US" altLang="ko-KR" sz="21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  <a:cs typeface="에스코어 드림 3" pitchFamily="34" charset="0"/>
              </a:rPr>
              <a:t>.</a:t>
            </a:r>
            <a:endParaRPr 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1" name="Object 9"/>
          <p:cNvSpPr txBox="1"/>
          <p:nvPr/>
        </p:nvSpPr>
        <p:spPr>
          <a:xfrm>
            <a:off x="13801838" y="6918552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지원활동</a:t>
            </a:r>
            <a:endParaRPr 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4" name="Object 22"/>
          <p:cNvSpPr txBox="1"/>
          <p:nvPr/>
        </p:nvSpPr>
        <p:spPr>
          <a:xfrm>
            <a:off x="14611159" y="4495873"/>
            <a:ext cx="2900415" cy="98100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800" dirty="0" smtClean="0">
                <a:solidFill>
                  <a:srgbClr val="FFFFFF"/>
                </a:solidFill>
                <a:latin typeface="배달의민족 주아" pitchFamily="18" charset="-127"/>
                <a:ea typeface="배달의민족 주아" pitchFamily="18" charset="-127"/>
                <a:cs typeface="에스코어 드림 5" pitchFamily="34" charset="0"/>
              </a:rPr>
              <a:t>88%</a:t>
            </a:r>
            <a:endParaRPr 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3607686"/>
            <a:ext cx="4381500" cy="2309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3543300"/>
            <a:ext cx="3788004" cy="243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20200" y="3390900"/>
            <a:ext cx="4340284" cy="2895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173200" y="3543300"/>
            <a:ext cx="359676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교사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배점입출력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4900" y="2414588"/>
            <a:ext cx="16078200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교사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성적입출력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7084" y="2171700"/>
            <a:ext cx="14413832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교사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 출결 관리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1513" y="2909888"/>
            <a:ext cx="169449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교사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교육생출결관리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과목번호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1" y="2970751"/>
            <a:ext cx="6400800" cy="434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교사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교육생출결관리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날짜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6457" y="2628901"/>
            <a:ext cx="569508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8"/>
          <p:cNvGrpSpPr/>
          <p:nvPr/>
        </p:nvGrpSpPr>
        <p:grpSpPr>
          <a:xfrm>
            <a:off x="1600200" y="1028700"/>
            <a:ext cx="15535714" cy="7203191"/>
            <a:chOff x="1600200" y="1028700"/>
            <a:chExt cx="15535714" cy="7203191"/>
          </a:xfrm>
        </p:grpSpPr>
        <p:sp>
          <p:nvSpPr>
            <p:cNvPr id="5" name="Object 3"/>
            <p:cNvSpPr txBox="1"/>
            <p:nvPr/>
          </p:nvSpPr>
          <p:spPr>
            <a:xfrm>
              <a:off x="1600200" y="1028700"/>
              <a:ext cx="15535714" cy="720319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41900" b="1" kern="0" spc="1300" dirty="0" smtClean="0">
                  <a:solidFill>
                    <a:srgbClr val="000000"/>
                  </a:solidFill>
                  <a:latin typeface="Futura Bk BT" pitchFamily="34" charset="0"/>
                  <a:cs typeface="Futura Bk BT" pitchFamily="34" charset="0"/>
                </a:rPr>
                <a:t>05</a:t>
              </a:r>
              <a:endParaRPr lang="en-US" dirty="0"/>
            </a:p>
          </p:txBody>
        </p:sp>
        <p:grpSp>
          <p:nvGrpSpPr>
            <p:cNvPr id="6" name="그룹 8"/>
            <p:cNvGrpSpPr/>
            <p:nvPr/>
          </p:nvGrpSpPr>
          <p:grpSpPr>
            <a:xfrm>
              <a:off x="4335915" y="3075254"/>
              <a:ext cx="9836310" cy="3668068"/>
              <a:chOff x="4335915" y="3075254"/>
              <a:chExt cx="9836310" cy="3668068"/>
            </a:xfrm>
          </p:grpSpPr>
          <p:sp>
            <p:nvSpPr>
              <p:cNvPr id="7" name="Object 2"/>
              <p:cNvSpPr txBox="1"/>
              <p:nvPr/>
            </p:nvSpPr>
            <p:spPr>
              <a:xfrm>
                <a:off x="4335915" y="5869691"/>
                <a:ext cx="9836310" cy="8736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13800" dirty="0" smtClean="0">
                    <a:latin typeface="배달의민족 한나체 Pro" pitchFamily="50" charset="-127"/>
                    <a:ea typeface="배달의민족 한나체 Pro" pitchFamily="50" charset="-127"/>
                  </a:rPr>
                  <a:t>업무일정</a:t>
                </a:r>
                <a:endParaRPr lang="en-US" sz="13800" dirty="0">
                  <a:latin typeface="배달의민족 한나체 Pro" pitchFamily="50" charset="-127"/>
                  <a:ea typeface="배달의민족 한나체 Pro" pitchFamily="50" charset="-127"/>
                </a:endParaRPr>
              </a:p>
            </p:txBody>
          </p:sp>
          <p:grpSp>
            <p:nvGrpSpPr>
              <p:cNvPr id="8" name="그룹 1002"/>
              <p:cNvGrpSpPr/>
              <p:nvPr/>
            </p:nvGrpSpPr>
            <p:grpSpPr>
              <a:xfrm>
                <a:off x="6355766" y="3192354"/>
                <a:ext cx="2908796" cy="611465"/>
                <a:chOff x="6441280" y="4066363"/>
                <a:chExt cx="2908796" cy="611465"/>
              </a:xfrm>
            </p:grpSpPr>
            <p:pic>
              <p:nvPicPr>
                <p:cNvPr id="10" name="Object 5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441280" y="4066363"/>
                  <a:ext cx="2908796" cy="611465"/>
                </a:xfrm>
                <a:prstGeom prst="rect">
                  <a:avLst/>
                </a:prstGeom>
              </p:spPr>
            </p:pic>
          </p:grpSp>
          <p:sp>
            <p:nvSpPr>
              <p:cNvPr id="9" name="Object 8"/>
              <p:cNvSpPr txBox="1"/>
              <p:nvPr/>
            </p:nvSpPr>
            <p:spPr>
              <a:xfrm>
                <a:off x="5449499" y="3075254"/>
                <a:ext cx="4380301" cy="880902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5300" kern="0" spc="1000" dirty="0" smtClean="0">
                    <a:solidFill>
                      <a:srgbClr val="000000"/>
                    </a:solidFill>
                    <a:latin typeface="Futura Bk BT" pitchFamily="34" charset="0"/>
                    <a:cs typeface="Futura Bk BT" pitchFamily="34" charset="0"/>
                  </a:rPr>
                  <a:t>CHAPTER</a:t>
                </a:r>
                <a:endParaRPr lang="en-US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 smtClean="0"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업무일정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bject 18"/>
          <p:cNvSpPr txBox="1"/>
          <p:nvPr/>
        </p:nvSpPr>
        <p:spPr>
          <a:xfrm>
            <a:off x="457201" y="2730161"/>
            <a:ext cx="3809999" cy="650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latin typeface="배달의민족 주아" pitchFamily="18" charset="-127"/>
                <a:ea typeface="배달의민족 주아" pitchFamily="18" charset="-127"/>
              </a:rPr>
              <a:t>요구분석</a:t>
            </a:r>
            <a:endParaRPr lang="en-US" sz="4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295400" y="2705101"/>
            <a:ext cx="22098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295400" y="3467101"/>
            <a:ext cx="22098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bject 18"/>
          <p:cNvSpPr txBox="1"/>
          <p:nvPr/>
        </p:nvSpPr>
        <p:spPr>
          <a:xfrm>
            <a:off x="4724400" y="1714500"/>
            <a:ext cx="914400" cy="650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dirty="0" smtClean="0">
                <a:latin typeface="배달의민족 주아" pitchFamily="18" charset="-127"/>
                <a:ea typeface="배달의민족 주아" pitchFamily="18" charset="-127"/>
              </a:rPr>
              <a:t>29</a:t>
            </a:r>
            <a:endParaRPr lang="en-US" sz="4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57200" y="3832861"/>
            <a:ext cx="3809999" cy="763588"/>
            <a:chOff x="-381000" y="4558231"/>
            <a:chExt cx="5895149" cy="1275296"/>
          </a:xfrm>
        </p:grpSpPr>
        <p:sp>
          <p:nvSpPr>
            <p:cNvPr id="15" name="Object 18"/>
            <p:cNvSpPr txBox="1"/>
            <p:nvPr/>
          </p:nvSpPr>
          <p:spPr>
            <a:xfrm>
              <a:off x="-381000" y="4600085"/>
              <a:ext cx="5895149" cy="10868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400" dirty="0" smtClean="0">
                  <a:latin typeface="배달의민족 주아" pitchFamily="18" charset="-127"/>
                  <a:ea typeface="배달의민족 주아" pitchFamily="18" charset="-127"/>
                </a:rPr>
                <a:t>화면설계</a:t>
              </a:r>
              <a:endParaRPr lang="en-US" sz="44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915932" y="4558231"/>
              <a:ext cx="3419187" cy="265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915932" y="5830875"/>
              <a:ext cx="3419187" cy="265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57200" y="7216141"/>
            <a:ext cx="3809999" cy="763588"/>
            <a:chOff x="-381000" y="4558231"/>
            <a:chExt cx="5895149" cy="1275296"/>
          </a:xfrm>
        </p:grpSpPr>
        <p:sp>
          <p:nvSpPr>
            <p:cNvPr id="19" name="Object 18"/>
            <p:cNvSpPr txBox="1"/>
            <p:nvPr/>
          </p:nvSpPr>
          <p:spPr>
            <a:xfrm>
              <a:off x="-381000" y="4600085"/>
              <a:ext cx="5895149" cy="10868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400" dirty="0" smtClean="0">
                  <a:latin typeface="배달의민족 주아" pitchFamily="18" charset="-127"/>
                  <a:ea typeface="배달의민족 주아" pitchFamily="18" charset="-127"/>
                </a:rPr>
                <a:t>테스트</a:t>
              </a:r>
              <a:endParaRPr lang="en-US" sz="44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915932" y="4558231"/>
              <a:ext cx="3419187" cy="265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915932" y="5830875"/>
              <a:ext cx="3419187" cy="265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457200" y="6088381"/>
            <a:ext cx="3809999" cy="763588"/>
            <a:chOff x="-381000" y="4558231"/>
            <a:chExt cx="5895149" cy="1275296"/>
          </a:xfrm>
        </p:grpSpPr>
        <p:sp>
          <p:nvSpPr>
            <p:cNvPr id="23" name="Object 18"/>
            <p:cNvSpPr txBox="1"/>
            <p:nvPr/>
          </p:nvSpPr>
          <p:spPr>
            <a:xfrm>
              <a:off x="-381000" y="4600085"/>
              <a:ext cx="5895149" cy="10868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400" dirty="0" smtClean="0">
                  <a:latin typeface="배달의민족 주아" pitchFamily="18" charset="-127"/>
                  <a:ea typeface="배달의민족 주아" pitchFamily="18" charset="-127"/>
                </a:rPr>
                <a:t>개발구현</a:t>
              </a:r>
              <a:endParaRPr lang="en-US" sz="44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915932" y="4558231"/>
              <a:ext cx="3419187" cy="265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915932" y="5830875"/>
              <a:ext cx="3419187" cy="265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457200" y="4960621"/>
            <a:ext cx="3809999" cy="763588"/>
            <a:chOff x="-381000" y="4558231"/>
            <a:chExt cx="5895149" cy="1275296"/>
          </a:xfrm>
        </p:grpSpPr>
        <p:sp>
          <p:nvSpPr>
            <p:cNvPr id="27" name="Object 18"/>
            <p:cNvSpPr txBox="1"/>
            <p:nvPr/>
          </p:nvSpPr>
          <p:spPr>
            <a:xfrm>
              <a:off x="-381000" y="4600085"/>
              <a:ext cx="5895149" cy="10868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400" dirty="0" smtClean="0">
                  <a:latin typeface="배달의민족 주아" pitchFamily="18" charset="-127"/>
                  <a:ea typeface="배달의민족 주아" pitchFamily="18" charset="-127"/>
                </a:rPr>
                <a:t>역할분담</a:t>
              </a:r>
              <a:endParaRPr lang="en-US" sz="44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915932" y="4558231"/>
              <a:ext cx="3419187" cy="265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915932" y="5830875"/>
              <a:ext cx="3419187" cy="265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457200" y="8343900"/>
            <a:ext cx="3809999" cy="763588"/>
            <a:chOff x="-381000" y="4558231"/>
            <a:chExt cx="5895149" cy="1275296"/>
          </a:xfrm>
        </p:grpSpPr>
        <p:sp>
          <p:nvSpPr>
            <p:cNvPr id="31" name="Object 18"/>
            <p:cNvSpPr txBox="1"/>
            <p:nvPr/>
          </p:nvSpPr>
          <p:spPr>
            <a:xfrm>
              <a:off x="-381000" y="4600085"/>
              <a:ext cx="5895149" cy="10868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400" dirty="0" smtClean="0">
                  <a:latin typeface="배달의민족 주아" pitchFamily="18" charset="-127"/>
                  <a:ea typeface="배달의민족 주아" pitchFamily="18" charset="-127"/>
                </a:rPr>
                <a:t>결과보고</a:t>
              </a:r>
              <a:endParaRPr lang="en-US" altLang="ko-KR" sz="4400" dirty="0" smtClean="0">
                <a:latin typeface="배달의민족 주아" pitchFamily="18" charset="-127"/>
                <a:ea typeface="배달의민족 주아" pitchFamily="18" charset="-127"/>
              </a:endParaRPr>
            </a:p>
            <a:p>
              <a:pPr algn="ctr"/>
              <a:endParaRPr lang="en-US" sz="44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915932" y="4558231"/>
              <a:ext cx="3419187" cy="265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915932" y="5830875"/>
              <a:ext cx="3419187" cy="265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4190206" y="2552700"/>
            <a:ext cx="13640594" cy="6630194"/>
            <a:chOff x="4190206" y="2552700"/>
            <a:chExt cx="13640594" cy="6630194"/>
          </a:xfrm>
        </p:grpSpPr>
        <p:cxnSp>
          <p:nvCxnSpPr>
            <p:cNvPr id="35" name="직선 연결선 34"/>
            <p:cNvCxnSpPr/>
            <p:nvPr/>
          </p:nvCxnSpPr>
          <p:spPr>
            <a:xfrm rot="5400000">
              <a:off x="876300" y="5867400"/>
              <a:ext cx="6629400" cy="158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4191000" y="2552700"/>
              <a:ext cx="13639800" cy="79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직사각형 39"/>
          <p:cNvSpPr/>
          <p:nvPr/>
        </p:nvSpPr>
        <p:spPr>
          <a:xfrm>
            <a:off x="4217772" y="2705100"/>
            <a:ext cx="1497228" cy="685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18"/>
          <p:cNvSpPr txBox="1"/>
          <p:nvPr/>
        </p:nvSpPr>
        <p:spPr>
          <a:xfrm>
            <a:off x="6053667" y="1714500"/>
            <a:ext cx="914400" cy="650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dirty="0" smtClean="0">
                <a:latin typeface="배달의민족 주아" pitchFamily="18" charset="-127"/>
                <a:ea typeface="배달의민족 주아" pitchFamily="18" charset="-127"/>
              </a:rPr>
              <a:t>3</a:t>
            </a:r>
            <a:endParaRPr lang="en-US" sz="4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8" name="Object 18"/>
          <p:cNvSpPr txBox="1"/>
          <p:nvPr/>
        </p:nvSpPr>
        <p:spPr>
          <a:xfrm>
            <a:off x="7382934" y="1714500"/>
            <a:ext cx="914400" cy="650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dirty="0" smtClean="0">
                <a:latin typeface="배달의민족 주아" pitchFamily="18" charset="-127"/>
                <a:ea typeface="배달의민족 주아" pitchFamily="18" charset="-127"/>
              </a:rPr>
              <a:t>8</a:t>
            </a:r>
            <a:endParaRPr lang="en-US" sz="4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9" name="Object 18"/>
          <p:cNvSpPr txBox="1"/>
          <p:nvPr/>
        </p:nvSpPr>
        <p:spPr>
          <a:xfrm>
            <a:off x="8712201" y="1714500"/>
            <a:ext cx="914400" cy="650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dirty="0" smtClean="0">
                <a:latin typeface="배달의민족 주아" pitchFamily="18" charset="-127"/>
                <a:ea typeface="배달의민족 주아" pitchFamily="18" charset="-127"/>
              </a:rPr>
              <a:t>9</a:t>
            </a:r>
            <a:endParaRPr lang="en-US" sz="4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0" name="Object 18"/>
          <p:cNvSpPr txBox="1"/>
          <p:nvPr/>
        </p:nvSpPr>
        <p:spPr>
          <a:xfrm>
            <a:off x="10041468" y="1714500"/>
            <a:ext cx="914400" cy="650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dirty="0" smtClean="0">
                <a:latin typeface="배달의민족 주아" pitchFamily="18" charset="-127"/>
                <a:ea typeface="배달의민족 주아" pitchFamily="18" charset="-127"/>
              </a:rPr>
              <a:t>10</a:t>
            </a:r>
            <a:endParaRPr lang="en-US" sz="4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1" name="Object 18"/>
          <p:cNvSpPr txBox="1"/>
          <p:nvPr/>
        </p:nvSpPr>
        <p:spPr>
          <a:xfrm>
            <a:off x="11370735" y="1714500"/>
            <a:ext cx="914400" cy="650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sz="4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2" name="Object 18"/>
          <p:cNvSpPr txBox="1"/>
          <p:nvPr/>
        </p:nvSpPr>
        <p:spPr>
          <a:xfrm>
            <a:off x="12700002" y="1714500"/>
            <a:ext cx="914400" cy="650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sz="4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3" name="Object 18"/>
          <p:cNvSpPr txBox="1"/>
          <p:nvPr/>
        </p:nvSpPr>
        <p:spPr>
          <a:xfrm>
            <a:off x="14029269" y="1714500"/>
            <a:ext cx="914400" cy="650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sz="4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4" name="Object 18"/>
          <p:cNvSpPr txBox="1"/>
          <p:nvPr/>
        </p:nvSpPr>
        <p:spPr>
          <a:xfrm>
            <a:off x="15358536" y="1714500"/>
            <a:ext cx="914400" cy="650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dirty="0" smtClean="0">
                <a:latin typeface="배달의민족 주아" pitchFamily="18" charset="-127"/>
                <a:ea typeface="배달의민족 주아" pitchFamily="18" charset="-127"/>
              </a:rPr>
              <a:t>16</a:t>
            </a:r>
            <a:endParaRPr lang="en-US" sz="4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5" name="Object 18"/>
          <p:cNvSpPr txBox="1"/>
          <p:nvPr/>
        </p:nvSpPr>
        <p:spPr>
          <a:xfrm>
            <a:off x="16687800" y="1714500"/>
            <a:ext cx="914400" cy="650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dirty="0" smtClean="0">
                <a:latin typeface="배달의민족 주아" pitchFamily="18" charset="-127"/>
                <a:ea typeface="배달의민족 주아" pitchFamily="18" charset="-127"/>
              </a:rPr>
              <a:t>17</a:t>
            </a:r>
            <a:endParaRPr lang="en-US" sz="4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316628" y="2705100"/>
            <a:ext cx="2769972" cy="685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5791200" y="3863340"/>
            <a:ext cx="2667000" cy="685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458200" y="5021580"/>
            <a:ext cx="1497228" cy="685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8458200" y="6179820"/>
            <a:ext cx="7772400" cy="685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9906000" y="7338060"/>
            <a:ext cx="6324600" cy="685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6230600" y="8496300"/>
            <a:ext cx="1676400" cy="685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8229600" y="941070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itchFamily="50" charset="-127"/>
                <a:ea typeface="배달의민족 도현" pitchFamily="50" charset="-127"/>
              </a:rPr>
              <a:t>개발기간 </a:t>
            </a:r>
            <a:r>
              <a:rPr lang="en-US" altLang="ko-KR" sz="2400" dirty="0" smtClean="0">
                <a:latin typeface="배달의민족 도현" pitchFamily="50" charset="-127"/>
                <a:ea typeface="배달의민족 도현" pitchFamily="50" charset="-127"/>
              </a:rPr>
              <a:t>2020.05.29 </a:t>
            </a:r>
            <a:r>
              <a:rPr lang="en-US" altLang="ko-KR" sz="2400" dirty="0" smtClean="0">
                <a:latin typeface="배달의민족 도현" pitchFamily="50" charset="-127"/>
                <a:ea typeface="배달의민족 도현" pitchFamily="50" charset="-127"/>
              </a:rPr>
              <a:t>~ 2020.06.17</a:t>
            </a:r>
            <a:endParaRPr lang="ko-KR" altLang="en-US" sz="2400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/>
          <p:nvPr/>
        </p:nvGrpSpPr>
        <p:grpSpPr>
          <a:xfrm>
            <a:off x="1600200" y="1028700"/>
            <a:ext cx="15535714" cy="7203191"/>
            <a:chOff x="1600200" y="1028700"/>
            <a:chExt cx="15535714" cy="7203191"/>
          </a:xfrm>
        </p:grpSpPr>
        <p:sp>
          <p:nvSpPr>
            <p:cNvPr id="5" name="Object 3"/>
            <p:cNvSpPr txBox="1"/>
            <p:nvPr/>
          </p:nvSpPr>
          <p:spPr>
            <a:xfrm>
              <a:off x="1600200" y="1028700"/>
              <a:ext cx="15535714" cy="720319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41900" b="1" kern="0" spc="1300" dirty="0" smtClean="0">
                  <a:solidFill>
                    <a:srgbClr val="000000"/>
                  </a:solidFill>
                  <a:latin typeface="Futura Bk BT" pitchFamily="34" charset="0"/>
                  <a:cs typeface="Futura Bk BT" pitchFamily="34" charset="0"/>
                </a:rPr>
                <a:t>06</a:t>
              </a:r>
              <a:endParaRPr lang="en-US" dirty="0"/>
            </a:p>
          </p:txBody>
        </p:sp>
        <p:grpSp>
          <p:nvGrpSpPr>
            <p:cNvPr id="3" name="그룹 8"/>
            <p:cNvGrpSpPr/>
            <p:nvPr/>
          </p:nvGrpSpPr>
          <p:grpSpPr>
            <a:xfrm>
              <a:off x="4335915" y="3075254"/>
              <a:ext cx="9836310" cy="3668068"/>
              <a:chOff x="4335915" y="3075254"/>
              <a:chExt cx="9836310" cy="3668068"/>
            </a:xfrm>
          </p:grpSpPr>
          <p:sp>
            <p:nvSpPr>
              <p:cNvPr id="7" name="Object 2"/>
              <p:cNvSpPr txBox="1"/>
              <p:nvPr/>
            </p:nvSpPr>
            <p:spPr>
              <a:xfrm>
                <a:off x="4335915" y="5869691"/>
                <a:ext cx="9836310" cy="8736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13800" dirty="0" smtClean="0">
                    <a:latin typeface="배달의민족 한나체 Pro" pitchFamily="50" charset="-127"/>
                    <a:ea typeface="배달의민족 한나체 Pro" pitchFamily="50" charset="-127"/>
                  </a:rPr>
                  <a:t>프로젝트 후기</a:t>
                </a:r>
                <a:endParaRPr lang="en-US" sz="13800" dirty="0">
                  <a:latin typeface="배달의민족 한나체 Pro" pitchFamily="50" charset="-127"/>
                  <a:ea typeface="배달의민족 한나체 Pro" pitchFamily="50" charset="-127"/>
                </a:endParaRPr>
              </a:p>
            </p:txBody>
          </p:sp>
          <p:grpSp>
            <p:nvGrpSpPr>
              <p:cNvPr id="4" name="그룹 1002"/>
              <p:cNvGrpSpPr/>
              <p:nvPr/>
            </p:nvGrpSpPr>
            <p:grpSpPr>
              <a:xfrm>
                <a:off x="6355766" y="3192354"/>
                <a:ext cx="2908796" cy="611465"/>
                <a:chOff x="6441280" y="4066363"/>
                <a:chExt cx="2908796" cy="611465"/>
              </a:xfrm>
            </p:grpSpPr>
            <p:pic>
              <p:nvPicPr>
                <p:cNvPr id="10" name="Object 5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441280" y="4066363"/>
                  <a:ext cx="2908796" cy="611465"/>
                </a:xfrm>
                <a:prstGeom prst="rect">
                  <a:avLst/>
                </a:prstGeom>
              </p:spPr>
            </p:pic>
          </p:grpSp>
          <p:sp>
            <p:nvSpPr>
              <p:cNvPr id="9" name="Object 8"/>
              <p:cNvSpPr txBox="1"/>
              <p:nvPr/>
            </p:nvSpPr>
            <p:spPr>
              <a:xfrm>
                <a:off x="5449499" y="3075254"/>
                <a:ext cx="4380301" cy="880902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5300" kern="0" spc="1000" dirty="0" smtClean="0">
                    <a:solidFill>
                      <a:srgbClr val="000000"/>
                    </a:solidFill>
                    <a:latin typeface="Futura Bk BT" pitchFamily="34" charset="0"/>
                    <a:cs typeface="Futura Bk BT" pitchFamily="34" charset="0"/>
                  </a:rPr>
                  <a:t>CHAPTER</a:t>
                </a:r>
                <a:endParaRPr lang="en-US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48768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프로젝트 후기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95700" y="9029700"/>
            <a:ext cx="1089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배달의민족 도현" pitchFamily="50" charset="-127"/>
                <a:ea typeface="배달의민족 도현" pitchFamily="50" charset="-127"/>
              </a:rPr>
              <a:t>윤대웅</a:t>
            </a:r>
            <a:r>
              <a:rPr lang="ko-KR" altLang="en-US" sz="3600" dirty="0" smtClean="0">
                <a:solidFill>
                  <a:schemeClr val="bg2">
                    <a:lumMod val="9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｜전혜원 ｜이예지｜강경원｜유민정｜최재성</a:t>
            </a:r>
            <a:endParaRPr lang="ko-KR" altLang="en-US" sz="3600" dirty="0">
              <a:solidFill>
                <a:schemeClr val="bg2">
                  <a:lumMod val="9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76600" y="3673614"/>
            <a:ext cx="1264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관리자 개발 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발표보조 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버그수정 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문서작업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  </a:t>
            </a:r>
            <a:endParaRPr lang="ko-KR" altLang="en-US" sz="4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19600" y="5426214"/>
            <a:ext cx="10363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Git</a:t>
            </a:r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을 활용한 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Push Pull</a:t>
            </a:r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을 통해 프로젝트를 하였는데 좋은 경험이 된것 같습니다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~~ &gt;&lt;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57400" y="22479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 rot="10800000">
            <a:off x="14554201" y="43815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48768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프로젝트 후기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95700" y="9029700"/>
            <a:ext cx="1089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2">
                    <a:lumMod val="9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윤대웅 ｜</a:t>
            </a:r>
            <a:r>
              <a:rPr lang="ko-KR" altLang="en-US" sz="3600" dirty="0" smtClean="0">
                <a:latin typeface="배달의민족 도현" pitchFamily="50" charset="-127"/>
                <a:ea typeface="배달의민족 도현" pitchFamily="50" charset="-127"/>
              </a:rPr>
              <a:t>전혜원</a:t>
            </a:r>
            <a:r>
              <a:rPr lang="ko-KR" altLang="en-US" sz="3600" dirty="0" smtClean="0">
                <a:solidFill>
                  <a:schemeClr val="bg2">
                    <a:lumMod val="9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｜이예지｜강경원｜유민정｜최재성</a:t>
            </a:r>
            <a:endParaRPr lang="ko-KR" altLang="en-US" sz="3600" dirty="0">
              <a:solidFill>
                <a:schemeClr val="bg2">
                  <a:lumMod val="9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76600" y="3673614"/>
            <a:ext cx="1264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관리자 개발 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소스취합 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오류수정 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문서작업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  </a:t>
            </a:r>
            <a:endParaRPr lang="ko-KR" altLang="en-US" sz="4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9600" y="5426214"/>
            <a:ext cx="1036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많이 배울 수 있는 뜻 깊은 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^^ </a:t>
            </a:r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시간이었습니다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!!!!!</a:t>
            </a:r>
            <a:endParaRPr lang="ko-KR" altLang="en-US" sz="4400" dirty="0">
              <a:solidFill>
                <a:schemeClr val="bg2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7400" y="22479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0800000">
            <a:off x="14554201" y="43815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00200" y="1028700"/>
            <a:ext cx="15535714" cy="7203191"/>
            <a:chOff x="1600200" y="1028700"/>
            <a:chExt cx="15535714" cy="7203191"/>
          </a:xfrm>
        </p:grpSpPr>
        <p:sp>
          <p:nvSpPr>
            <p:cNvPr id="10" name="Object 3"/>
            <p:cNvSpPr txBox="1"/>
            <p:nvPr/>
          </p:nvSpPr>
          <p:spPr>
            <a:xfrm>
              <a:off x="1600200" y="1028700"/>
              <a:ext cx="15535714" cy="720319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41900" b="1" kern="0" spc="1300" dirty="0" smtClean="0">
                  <a:solidFill>
                    <a:srgbClr val="000000"/>
                  </a:solidFill>
                  <a:latin typeface="Futura Bk BT" pitchFamily="34" charset="0"/>
                  <a:cs typeface="Futura Bk BT" pitchFamily="34" charset="0"/>
                </a:rPr>
                <a:t>03</a:t>
              </a:r>
              <a:endParaRPr lang="en-US" dirty="0"/>
            </a:p>
          </p:txBody>
        </p:sp>
        <p:grpSp>
          <p:nvGrpSpPr>
            <p:cNvPr id="11" name="그룹 8"/>
            <p:cNvGrpSpPr/>
            <p:nvPr/>
          </p:nvGrpSpPr>
          <p:grpSpPr>
            <a:xfrm>
              <a:off x="4335915" y="3075254"/>
              <a:ext cx="9836310" cy="3668068"/>
              <a:chOff x="4335915" y="3075254"/>
              <a:chExt cx="9836310" cy="3668068"/>
            </a:xfrm>
          </p:grpSpPr>
          <p:sp>
            <p:nvSpPr>
              <p:cNvPr id="12" name="Object 2"/>
              <p:cNvSpPr txBox="1"/>
              <p:nvPr/>
            </p:nvSpPr>
            <p:spPr>
              <a:xfrm>
                <a:off x="4335915" y="5869691"/>
                <a:ext cx="9836310" cy="8736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13800" dirty="0" smtClean="0">
                    <a:latin typeface="배달의민족 한나체 Pro" pitchFamily="50" charset="-127"/>
                    <a:ea typeface="배달의민족 한나체 Pro" pitchFamily="50" charset="-127"/>
                  </a:rPr>
                  <a:t>테이블구조</a:t>
                </a:r>
                <a:endParaRPr lang="en-US" sz="13800" dirty="0">
                  <a:latin typeface="배달의민족 한나체 Pro" pitchFamily="50" charset="-127"/>
                  <a:ea typeface="배달의민족 한나체 Pro" pitchFamily="50" charset="-127"/>
                </a:endParaRPr>
              </a:p>
            </p:txBody>
          </p:sp>
          <p:grpSp>
            <p:nvGrpSpPr>
              <p:cNvPr id="13" name="그룹 1002"/>
              <p:cNvGrpSpPr/>
              <p:nvPr/>
            </p:nvGrpSpPr>
            <p:grpSpPr>
              <a:xfrm>
                <a:off x="6355766" y="3192354"/>
                <a:ext cx="2908796" cy="611465"/>
                <a:chOff x="6441280" y="4066363"/>
                <a:chExt cx="2908796" cy="611465"/>
              </a:xfrm>
            </p:grpSpPr>
            <p:pic>
              <p:nvPicPr>
                <p:cNvPr id="15" name="Object 5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441280" y="4066363"/>
                  <a:ext cx="2908796" cy="611465"/>
                </a:xfrm>
                <a:prstGeom prst="rect">
                  <a:avLst/>
                </a:prstGeom>
              </p:spPr>
            </p:pic>
          </p:grpSp>
          <p:sp>
            <p:nvSpPr>
              <p:cNvPr id="14" name="Object 8"/>
              <p:cNvSpPr txBox="1"/>
              <p:nvPr/>
            </p:nvSpPr>
            <p:spPr>
              <a:xfrm>
                <a:off x="5449499" y="3075254"/>
                <a:ext cx="4380301" cy="880902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5300" kern="0" spc="1000" dirty="0" smtClean="0">
                    <a:solidFill>
                      <a:srgbClr val="000000"/>
                    </a:solidFill>
                    <a:latin typeface="Futura Bk BT" pitchFamily="34" charset="0"/>
                    <a:cs typeface="Futura Bk BT" pitchFamily="34" charset="0"/>
                  </a:rPr>
                  <a:t>CHAPTER</a:t>
                </a:r>
                <a:endParaRPr lang="en-US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48768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프로젝트 후기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95700" y="9029700"/>
            <a:ext cx="1089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2">
                    <a:lumMod val="9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윤대웅 ｜전혜원 ｜</a:t>
            </a:r>
            <a:r>
              <a:rPr lang="ko-KR" altLang="en-US" sz="3600" dirty="0" smtClean="0">
                <a:latin typeface="배달의민족 도현" pitchFamily="50" charset="-127"/>
                <a:ea typeface="배달의민족 도현" pitchFamily="50" charset="-127"/>
              </a:rPr>
              <a:t>이예지</a:t>
            </a:r>
            <a:r>
              <a:rPr lang="ko-KR" altLang="en-US" sz="3600" dirty="0" smtClean="0">
                <a:solidFill>
                  <a:schemeClr val="bg2">
                    <a:lumMod val="9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｜강경원｜유민정｜최재성</a:t>
            </a:r>
            <a:endParaRPr lang="ko-KR" altLang="en-US" sz="3600" dirty="0">
              <a:solidFill>
                <a:schemeClr val="bg2">
                  <a:lumMod val="9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3673614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교육생 개발 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문서작업 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조장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  </a:t>
            </a:r>
            <a:endParaRPr lang="ko-KR" altLang="en-US" sz="4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6200" y="5426214"/>
            <a:ext cx="10515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조장으로써 책임감이 막중했습니다 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--^ </a:t>
            </a:r>
          </a:p>
          <a:p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조원들 덕분에 프로젝트 잘 마무리 한 것 같습니다</a:t>
            </a:r>
            <a:endParaRPr lang="ko-KR" altLang="en-US" sz="4400" dirty="0">
              <a:solidFill>
                <a:schemeClr val="bg2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7400" y="22479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0800000">
            <a:off x="14554201" y="43815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48768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프로젝트 후기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95700" y="9029700"/>
            <a:ext cx="1089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2">
                    <a:lumMod val="9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윤대웅 ｜전혜원 ｜이예지｜</a:t>
            </a:r>
            <a:r>
              <a:rPr lang="ko-KR" altLang="en-US" sz="3600" dirty="0" smtClean="0">
                <a:latin typeface="배달의민족 도현" pitchFamily="50" charset="-127"/>
                <a:ea typeface="배달의민족 도현" pitchFamily="50" charset="-127"/>
              </a:rPr>
              <a:t>강경원</a:t>
            </a:r>
            <a:r>
              <a:rPr lang="ko-KR" altLang="en-US" sz="3600" dirty="0" smtClean="0">
                <a:solidFill>
                  <a:schemeClr val="bg2">
                    <a:lumMod val="9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｜유민정｜최재성</a:t>
            </a:r>
            <a:endParaRPr lang="ko-KR" altLang="en-US" sz="3600" dirty="0">
              <a:solidFill>
                <a:schemeClr val="bg2">
                  <a:lumMod val="9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62750" y="3673614"/>
            <a:ext cx="4762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교사 개발 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발표</a:t>
            </a:r>
            <a:endParaRPr lang="ko-KR" altLang="en-US" sz="4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9600" y="5426214"/>
            <a:ext cx="8153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앞으로 더 공부를 열심히 해야 되겠다고 </a:t>
            </a:r>
            <a:endParaRPr lang="en-US" altLang="ko-KR" sz="4400" dirty="0" smtClean="0">
              <a:solidFill>
                <a:schemeClr val="bg2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느끼게 되는 프로젝트였습니다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sz="4400" dirty="0" err="1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ㅜㅜ</a:t>
            </a:r>
            <a:endParaRPr lang="ko-KR" altLang="en-US" sz="4400" dirty="0">
              <a:solidFill>
                <a:schemeClr val="bg2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7400" y="22479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0800000">
            <a:off x="14554201" y="43815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48768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프로젝트 후기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95700" y="9029700"/>
            <a:ext cx="1089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2">
                    <a:lumMod val="9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윤대웅 ｜전혜원 ｜이예지｜강경원｜</a:t>
            </a:r>
            <a:r>
              <a:rPr lang="ko-KR" altLang="en-US" sz="3600" dirty="0" smtClean="0">
                <a:latin typeface="배달의민족 도현" pitchFamily="50" charset="-127"/>
                <a:ea typeface="배달의민족 도현" pitchFamily="50" charset="-127"/>
              </a:rPr>
              <a:t>유민정</a:t>
            </a:r>
            <a:r>
              <a:rPr lang="ko-KR" altLang="en-US" sz="3600" dirty="0" smtClean="0">
                <a:solidFill>
                  <a:schemeClr val="bg2">
                    <a:lumMod val="9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｜최재성</a:t>
            </a:r>
            <a:endParaRPr lang="ko-KR" altLang="en-US" sz="3600" dirty="0">
              <a:solidFill>
                <a:schemeClr val="bg2">
                  <a:lumMod val="9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9600" y="5426214"/>
            <a:ext cx="10363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조원들과 합동해서 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DB</a:t>
            </a:r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를 활용하는 프로젝트를</a:t>
            </a:r>
            <a:endParaRPr lang="en-US" altLang="ko-KR" sz="4400" dirty="0" smtClean="0">
              <a:solidFill>
                <a:schemeClr val="bg2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온전하게 완성할 수 있어서 뜻 깊은 경험이었고</a:t>
            </a:r>
            <a:endParaRPr lang="en-US" altLang="ko-KR" sz="4400" dirty="0" smtClean="0">
              <a:solidFill>
                <a:schemeClr val="bg2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부족한 점을 점검할 수 있었습니다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.</a:t>
            </a:r>
            <a:endParaRPr lang="ko-KR" altLang="en-US" sz="4400" dirty="0">
              <a:solidFill>
                <a:schemeClr val="bg2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7400" y="22479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rot="10800000">
            <a:off x="14554201" y="43815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34100" y="3673614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교사 개발 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문서작성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 </a:t>
            </a:r>
            <a:endParaRPr lang="ko-KR" altLang="en-US" sz="4800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48768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프로젝트 후기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95700" y="9029700"/>
            <a:ext cx="1089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2">
                    <a:lumMod val="9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윤대웅 ｜전혜원 ｜이예지｜강경원｜유민정｜</a:t>
            </a:r>
            <a:r>
              <a:rPr lang="ko-KR" altLang="en-US" sz="3600" dirty="0" smtClean="0">
                <a:latin typeface="배달의민족 도현" pitchFamily="50" charset="-127"/>
                <a:ea typeface="배달의민족 도현" pitchFamily="50" charset="-127"/>
              </a:rPr>
              <a:t>최재성</a:t>
            </a:r>
            <a:endParaRPr lang="ko-KR" altLang="en-US" sz="3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9600" y="4914900"/>
            <a:ext cx="10363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DB ,JDBC, GIT </a:t>
            </a:r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등을  사용하며 조원들과 즐겁게 프로그래밍을 했고 많이 배울 수 있었습니다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오류를 많이 냈지만 도와준 조원 모두에게 정말 감사하단 말을 전하고 싶네요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.</a:t>
            </a:r>
            <a:endParaRPr lang="ko-KR" altLang="en-US" sz="4400" dirty="0">
              <a:solidFill>
                <a:schemeClr val="bg2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7400" y="22479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rot="10800000">
            <a:off x="14554200" y="52959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24500" y="3673614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관리자 개발 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데이터수정</a:t>
            </a:r>
            <a:endParaRPr lang="ko-KR" altLang="en-US" sz="4800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7913" y="-94864422"/>
            <a:ext cx="2848158" cy="22139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400" b="1" kern="0" spc="400" dirty="0" smtClean="0">
                <a:solidFill>
                  <a:srgbClr val="FFFFFF"/>
                </a:solidFill>
                <a:latin typeface="Futura Bk BT" pitchFamily="34" charset="0"/>
                <a:cs typeface="Futura Bk BT" pitchFamily="34" charset="0"/>
              </a:rPr>
              <a:t>18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607349" y="3489449"/>
            <a:ext cx="13108828" cy="41346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0" b="1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THANK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54779" y="4646349"/>
            <a:ext cx="7089616" cy="568407"/>
            <a:chOff x="5354779" y="4646349"/>
            <a:chExt cx="7089616" cy="5684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4779" y="4646349"/>
              <a:ext cx="7089616" cy="56840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582375" y="4504247"/>
            <a:ext cx="11077525" cy="888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800" b="1" kern="0" spc="90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 EVERYONE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2667000" y="6591300"/>
            <a:ext cx="13405632" cy="24901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dirty="0"/>
          </a:p>
        </p:txBody>
      </p:sp>
      <p:sp>
        <p:nvSpPr>
          <p:cNvPr id="9" name="Object 5"/>
          <p:cNvSpPr txBox="1"/>
          <p:nvPr/>
        </p:nvSpPr>
        <p:spPr>
          <a:xfrm>
            <a:off x="1371600" y="6515100"/>
            <a:ext cx="16130952" cy="29963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kern="0" spc="2400" dirty="0" smtClean="0">
                <a:solidFill>
                  <a:srgbClr val="000000"/>
                </a:solidFill>
                <a:latin typeface="G마켓 산스 Medium" pitchFamily="34" charset="0"/>
              </a:rPr>
              <a:t>Doubledragoncenter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2175</TotalTime>
  <Words>923</Words>
  <Application>Microsoft Office PowerPoint</Application>
  <PresentationFormat>사용자 지정</PresentationFormat>
  <Paragraphs>412</Paragraphs>
  <Slides>94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6" baseType="lpstr">
      <vt:lpstr>굴림</vt:lpstr>
      <vt:lpstr>Arial</vt:lpstr>
      <vt:lpstr>G마켓 산스 Medium</vt:lpstr>
      <vt:lpstr>Calibri</vt:lpstr>
      <vt:lpstr>Futura Bk BT</vt:lpstr>
      <vt:lpstr>배달의민족 도현</vt:lpstr>
      <vt:lpstr>?? ??</vt:lpstr>
      <vt:lpstr>배달의민족 주아</vt:lpstr>
      <vt:lpstr>배달의민족 한나체 Pro</vt:lpstr>
      <vt:lpstr>에스코어 드림 3</vt:lpstr>
      <vt:lpstr>에스코어 드림 5</vt:lpstr>
      <vt:lpstr>Office Theme</vt:lpstr>
      <vt:lpstr>슬라이드 1</vt:lpstr>
      <vt:lpstr>슬라이드 2</vt:lpstr>
      <vt:lpstr>슬라이드 3</vt:lpstr>
      <vt:lpstr>슬라이드 4</vt:lpstr>
      <vt:lpstr>슬라이드 5</vt:lpstr>
      <vt:lpstr>[관리자]</vt:lpstr>
      <vt:lpstr>[관리자]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officegen</dc:creator>
  <cp:lastModifiedBy>SIST37</cp:lastModifiedBy>
  <cp:revision>145</cp:revision>
  <dcterms:created xsi:type="dcterms:W3CDTF">2020-06-16T11:07:33Z</dcterms:created>
  <dcterms:modified xsi:type="dcterms:W3CDTF">2020-06-19T05:09:40Z</dcterms:modified>
</cp:coreProperties>
</file>